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73" r:id="rId32"/>
    <p:sldId id="274" r:id="rId33"/>
    <p:sldId id="290" r:id="rId34"/>
    <p:sldId id="291" r:id="rId35"/>
    <p:sldId id="292" r:id="rId36"/>
    <p:sldId id="293" r:id="rId37"/>
    <p:sldId id="294" r:id="rId38"/>
    <p:sldId id="295" r:id="rId39"/>
    <p:sldId id="297"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ney Dillman" initials="RD" lastIdx="1" clrIdx="0">
    <p:extLst>
      <p:ext uri="{19B8F6BF-5375-455C-9EA6-DF929625EA0E}">
        <p15:presenceInfo xmlns:p15="http://schemas.microsoft.com/office/powerpoint/2012/main" userId="7fd9d8a9fb9cea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119" d="100"/>
          <a:sy n="119" d="100"/>
        </p:scale>
        <p:origin x="102"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2/24/2021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2/24/2021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opsailbeach.org/LinkClick.aspx?fileticket=zewYxZvjWjE%3d&amp;portalid=0" TargetMode="External"/><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opsailbeach.org/Portals/0/Topsail/Departments/Community%20Development/Documents/ADOPTED%20Topsail-Beach-Walks-and-Bikes_ADOPTED%2010-9-19.pdf?ver=pMdiEpGf2DtmOwSImYxqmQ%3d%3d" TargetMode="External"/><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DDF4-7F24-4DA5-B2A2-1F7B2026777A}"/>
              </a:ext>
            </a:extLst>
          </p:cNvPr>
          <p:cNvSpPr>
            <a:spLocks noGrp="1"/>
          </p:cNvSpPr>
          <p:nvPr>
            <p:ph type="ctrTitle"/>
          </p:nvPr>
        </p:nvSpPr>
        <p:spPr/>
        <p:txBody>
          <a:bodyPr/>
          <a:lstStyle/>
          <a:p>
            <a:r>
              <a:rPr lang="en-US" dirty="0"/>
              <a:t>Topsail Beach</a:t>
            </a:r>
            <a:br>
              <a:rPr lang="en-US" dirty="0"/>
            </a:br>
            <a:r>
              <a:rPr lang="en-US" dirty="0"/>
              <a:t>Bike walk Path </a:t>
            </a:r>
          </a:p>
        </p:txBody>
      </p:sp>
      <p:sp>
        <p:nvSpPr>
          <p:cNvPr id="3" name="Subtitle 2">
            <a:extLst>
              <a:ext uri="{FF2B5EF4-FFF2-40B4-BE49-F238E27FC236}">
                <a16:creationId xmlns:a16="http://schemas.microsoft.com/office/drawing/2014/main" id="{D40D2C5D-ECC8-4A43-8002-F1CB9C052906}"/>
              </a:ext>
            </a:extLst>
          </p:cNvPr>
          <p:cNvSpPr>
            <a:spLocks noGrp="1"/>
          </p:cNvSpPr>
          <p:nvPr>
            <p:ph type="subTitle" idx="1"/>
          </p:nvPr>
        </p:nvSpPr>
        <p:spPr/>
        <p:txBody>
          <a:bodyPr>
            <a:normAutofit/>
          </a:bodyPr>
          <a:lstStyle/>
          <a:p>
            <a:r>
              <a:rPr lang="en-US" sz="4400" dirty="0"/>
              <a:t>public forum presentation</a:t>
            </a:r>
          </a:p>
        </p:txBody>
      </p:sp>
    </p:spTree>
    <p:extLst>
      <p:ext uri="{BB962C8B-B14F-4D97-AF65-F5344CB8AC3E}">
        <p14:creationId xmlns:p14="http://schemas.microsoft.com/office/powerpoint/2010/main" val="273379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36DE-D130-4BB0-B6F0-0CDEB5009B6B}"/>
              </a:ext>
            </a:extLst>
          </p:cNvPr>
          <p:cNvSpPr>
            <a:spLocks noGrp="1"/>
          </p:cNvSpPr>
          <p:nvPr>
            <p:ph type="title"/>
          </p:nvPr>
        </p:nvSpPr>
        <p:spPr/>
        <p:txBody>
          <a:bodyPr/>
          <a:lstStyle/>
          <a:p>
            <a:r>
              <a:rPr lang="en-US" dirty="0"/>
              <a:t>Existing Conditions</a:t>
            </a:r>
            <a:br>
              <a:rPr lang="en-US" dirty="0"/>
            </a:br>
            <a:r>
              <a:rPr lang="en-US" dirty="0"/>
              <a:t>Town Center</a:t>
            </a:r>
          </a:p>
        </p:txBody>
      </p:sp>
      <p:pic>
        <p:nvPicPr>
          <p:cNvPr id="7" name="Content Placeholder 6">
            <a:extLst>
              <a:ext uri="{FF2B5EF4-FFF2-40B4-BE49-F238E27FC236}">
                <a16:creationId xmlns:a16="http://schemas.microsoft.com/office/drawing/2014/main" id="{7B6C5937-9BEE-42F2-B2F0-971E1ECAB40F}"/>
              </a:ext>
            </a:extLst>
          </p:cNvPr>
          <p:cNvPicPr>
            <a:picLocks noGrp="1" noChangeAspect="1"/>
          </p:cNvPicPr>
          <p:nvPr>
            <p:ph idx="1"/>
          </p:nvPr>
        </p:nvPicPr>
        <p:blipFill>
          <a:blip r:embed="rId2"/>
          <a:stretch>
            <a:fillRect/>
          </a:stretch>
        </p:blipFill>
        <p:spPr>
          <a:xfrm>
            <a:off x="1800752" y="1982579"/>
            <a:ext cx="8627896" cy="3868459"/>
          </a:xfrm>
        </p:spPr>
      </p:pic>
    </p:spTree>
    <p:extLst>
      <p:ext uri="{BB962C8B-B14F-4D97-AF65-F5344CB8AC3E}">
        <p14:creationId xmlns:p14="http://schemas.microsoft.com/office/powerpoint/2010/main" val="86478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36DE-D130-4BB0-B6F0-0CDEB5009B6B}"/>
              </a:ext>
            </a:extLst>
          </p:cNvPr>
          <p:cNvSpPr>
            <a:spLocks noGrp="1"/>
          </p:cNvSpPr>
          <p:nvPr>
            <p:ph type="title"/>
          </p:nvPr>
        </p:nvSpPr>
        <p:spPr/>
        <p:txBody>
          <a:bodyPr/>
          <a:lstStyle/>
          <a:p>
            <a:r>
              <a:rPr lang="en-US" dirty="0"/>
              <a:t>Existing Conditions</a:t>
            </a:r>
            <a:br>
              <a:rPr lang="en-US" dirty="0"/>
            </a:br>
            <a:r>
              <a:rPr lang="en-US" dirty="0"/>
              <a:t>South of Town Center</a:t>
            </a:r>
          </a:p>
        </p:txBody>
      </p:sp>
      <p:pic>
        <p:nvPicPr>
          <p:cNvPr id="11" name="Content Placeholder 10">
            <a:extLst>
              <a:ext uri="{FF2B5EF4-FFF2-40B4-BE49-F238E27FC236}">
                <a16:creationId xmlns:a16="http://schemas.microsoft.com/office/drawing/2014/main" id="{C3CBC05D-C32C-441D-B262-F63B0DF5BCAF}"/>
              </a:ext>
            </a:extLst>
          </p:cNvPr>
          <p:cNvPicPr>
            <a:picLocks noGrp="1" noChangeAspect="1"/>
          </p:cNvPicPr>
          <p:nvPr>
            <p:ph idx="1"/>
          </p:nvPr>
        </p:nvPicPr>
        <p:blipFill>
          <a:blip r:embed="rId2"/>
          <a:stretch>
            <a:fillRect/>
          </a:stretch>
        </p:blipFill>
        <p:spPr>
          <a:xfrm>
            <a:off x="1772702" y="1909139"/>
            <a:ext cx="8992535" cy="4076535"/>
          </a:xfrm>
        </p:spPr>
      </p:pic>
    </p:spTree>
    <p:extLst>
      <p:ext uri="{BB962C8B-B14F-4D97-AF65-F5344CB8AC3E}">
        <p14:creationId xmlns:p14="http://schemas.microsoft.com/office/powerpoint/2010/main" val="233077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801C-6533-4556-BC5B-30B84283D659}"/>
              </a:ext>
            </a:extLst>
          </p:cNvPr>
          <p:cNvSpPr>
            <a:spLocks noGrp="1"/>
          </p:cNvSpPr>
          <p:nvPr>
            <p:ph type="title"/>
          </p:nvPr>
        </p:nvSpPr>
        <p:spPr/>
        <p:txBody>
          <a:bodyPr/>
          <a:lstStyle/>
          <a:p>
            <a:r>
              <a:rPr lang="en-US" dirty="0"/>
              <a:t>Citizens advisory committee</a:t>
            </a:r>
          </a:p>
        </p:txBody>
      </p:sp>
      <p:sp>
        <p:nvSpPr>
          <p:cNvPr id="3" name="Content Placeholder 2">
            <a:extLst>
              <a:ext uri="{FF2B5EF4-FFF2-40B4-BE49-F238E27FC236}">
                <a16:creationId xmlns:a16="http://schemas.microsoft.com/office/drawing/2014/main" id="{AA9F6F42-53F0-4017-9E6D-C75BD5F5A139}"/>
              </a:ext>
            </a:extLst>
          </p:cNvPr>
          <p:cNvSpPr>
            <a:spLocks noGrp="1"/>
          </p:cNvSpPr>
          <p:nvPr>
            <p:ph idx="1"/>
          </p:nvPr>
        </p:nvSpPr>
        <p:spPr/>
        <p:txBody>
          <a:bodyPr>
            <a:normAutofit lnSpcReduction="10000"/>
          </a:bodyPr>
          <a:lstStyle/>
          <a:p>
            <a:r>
              <a:rPr lang="en-US" dirty="0"/>
              <a:t>On May 27, 2020, the Planning Board appointed a Bike Walk Plan Citizens Advisory Committee to assist the Parks and Recreation Advisory Committee in reviewing the Options contained within the Bike Walk Plan and in determining the implementation sequence of the 3 Phases.</a:t>
            </a:r>
          </a:p>
          <a:p>
            <a:r>
              <a:rPr lang="en-US" dirty="0"/>
              <a:t>The Members of the Citizens Advisory Committee all live on North or South Anderson or own a business property in the Town Center.</a:t>
            </a:r>
          </a:p>
          <a:p>
            <a:pPr lvl="1">
              <a:buFont typeface="Courier New" panose="02070309020205020404" pitchFamily="49" charset="0"/>
              <a:buChar char="o"/>
            </a:pPr>
            <a:r>
              <a:rPr lang="en-US" dirty="0"/>
              <a:t>David Barnes	Lynn Blue		Ed Broadhurst	Richard Hart</a:t>
            </a:r>
          </a:p>
          <a:p>
            <a:pPr lvl="1">
              <a:buFont typeface="Courier New" panose="02070309020205020404" pitchFamily="49" charset="0"/>
              <a:buChar char="o"/>
            </a:pPr>
            <a:r>
              <a:rPr lang="en-US" dirty="0"/>
              <a:t>Carrie Hewitt	Jeff Price		Cindy Scaparrotti						</a:t>
            </a:r>
          </a:p>
        </p:txBody>
      </p:sp>
    </p:spTree>
    <p:extLst>
      <p:ext uri="{BB962C8B-B14F-4D97-AF65-F5344CB8AC3E}">
        <p14:creationId xmlns:p14="http://schemas.microsoft.com/office/powerpoint/2010/main" val="255431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757-8D8D-49AB-95C4-F25220FD5DE6}"/>
              </a:ext>
            </a:extLst>
          </p:cNvPr>
          <p:cNvSpPr>
            <a:spLocks noGrp="1"/>
          </p:cNvSpPr>
          <p:nvPr>
            <p:ph type="title"/>
          </p:nvPr>
        </p:nvSpPr>
        <p:spPr/>
        <p:txBody>
          <a:bodyPr/>
          <a:lstStyle/>
          <a:p>
            <a:r>
              <a:rPr lang="en-US" dirty="0"/>
              <a:t>Field investigations</a:t>
            </a:r>
            <a:br>
              <a:rPr lang="en-US" dirty="0"/>
            </a:br>
            <a:r>
              <a:rPr lang="en-US" dirty="0"/>
              <a:t>North of Town Center</a:t>
            </a:r>
          </a:p>
        </p:txBody>
      </p:sp>
      <p:sp>
        <p:nvSpPr>
          <p:cNvPr id="3" name="Content Placeholder 2">
            <a:extLst>
              <a:ext uri="{FF2B5EF4-FFF2-40B4-BE49-F238E27FC236}">
                <a16:creationId xmlns:a16="http://schemas.microsoft.com/office/drawing/2014/main" id="{6F9E2683-BC6A-40E3-BA79-58844147970F}"/>
              </a:ext>
            </a:extLst>
          </p:cNvPr>
          <p:cNvSpPr>
            <a:spLocks noGrp="1"/>
          </p:cNvSpPr>
          <p:nvPr>
            <p:ph idx="1"/>
          </p:nvPr>
        </p:nvSpPr>
        <p:spPr>
          <a:xfrm>
            <a:off x="1451579" y="2015732"/>
            <a:ext cx="9603275" cy="3997991"/>
          </a:xfrm>
        </p:spPr>
        <p:txBody>
          <a:bodyPr>
            <a:normAutofit fontScale="92500" lnSpcReduction="20000"/>
          </a:bodyPr>
          <a:lstStyle/>
          <a:p>
            <a:r>
              <a:rPr lang="en-US" dirty="0"/>
              <a:t>The Parks and Recreation Advisory Committee and the Citizens Advisory Committee conducted field investigations to look at existing conditions in all 3 phases of the Project.</a:t>
            </a:r>
          </a:p>
          <a:p>
            <a:r>
              <a:rPr lang="en-US" dirty="0"/>
              <a:t> Field Observations - North of Town Center :</a:t>
            </a:r>
          </a:p>
          <a:p>
            <a:pPr lvl="1"/>
            <a:r>
              <a:rPr lang="en-US" dirty="0"/>
              <a:t>The existing walking path is in poor condition and deteriorating rapidly</a:t>
            </a:r>
          </a:p>
          <a:p>
            <a:pPr lvl="1"/>
            <a:r>
              <a:rPr lang="en-US" dirty="0"/>
              <a:t>The existing walking path is not wide enough for 2 persons to walk side-by-side</a:t>
            </a:r>
          </a:p>
          <a:p>
            <a:pPr lvl="1"/>
            <a:r>
              <a:rPr lang="en-US" dirty="0"/>
              <a:t>Several steep driveways on the East side of Anderson would make roadway expansion difficult, if not impossible on that side of the road</a:t>
            </a:r>
          </a:p>
          <a:p>
            <a:pPr lvl="1"/>
            <a:r>
              <a:rPr lang="en-US" dirty="0"/>
              <a:t>Several downward sloping driveways on the West side of Anderson close to the Town line will make roadway and sidewalk expansion more difficult</a:t>
            </a:r>
          </a:p>
          <a:p>
            <a:pPr lvl="1"/>
            <a:r>
              <a:rPr lang="en-US" dirty="0"/>
              <a:t>6-10 telephone poles on the West side of Anderson may need to be relocated</a:t>
            </a:r>
          </a:p>
          <a:p>
            <a:pPr lvl="1"/>
            <a:r>
              <a:rPr lang="en-US" dirty="0"/>
              <a:t>All proposed improvements for both bike walk path options would be within the existing road right-of-way; no private property would need to be taken or condemned</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219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757-8D8D-49AB-95C4-F25220FD5DE6}"/>
              </a:ext>
            </a:extLst>
          </p:cNvPr>
          <p:cNvSpPr>
            <a:spLocks noGrp="1"/>
          </p:cNvSpPr>
          <p:nvPr>
            <p:ph type="title"/>
          </p:nvPr>
        </p:nvSpPr>
        <p:spPr/>
        <p:txBody>
          <a:bodyPr/>
          <a:lstStyle/>
          <a:p>
            <a:r>
              <a:rPr lang="en-US" dirty="0"/>
              <a:t>Field investigations</a:t>
            </a:r>
            <a:br>
              <a:rPr lang="en-US" dirty="0"/>
            </a:br>
            <a:r>
              <a:rPr lang="en-US" dirty="0"/>
              <a:t>Town center</a:t>
            </a:r>
          </a:p>
        </p:txBody>
      </p:sp>
      <p:sp>
        <p:nvSpPr>
          <p:cNvPr id="3" name="Content Placeholder 2">
            <a:extLst>
              <a:ext uri="{FF2B5EF4-FFF2-40B4-BE49-F238E27FC236}">
                <a16:creationId xmlns:a16="http://schemas.microsoft.com/office/drawing/2014/main" id="{6F9E2683-BC6A-40E3-BA79-58844147970F}"/>
              </a:ext>
            </a:extLst>
          </p:cNvPr>
          <p:cNvSpPr>
            <a:spLocks noGrp="1"/>
          </p:cNvSpPr>
          <p:nvPr>
            <p:ph idx="1"/>
          </p:nvPr>
        </p:nvSpPr>
        <p:spPr>
          <a:xfrm>
            <a:off x="1451579" y="2015732"/>
            <a:ext cx="9603275" cy="3997991"/>
          </a:xfrm>
        </p:spPr>
        <p:txBody>
          <a:bodyPr>
            <a:normAutofit/>
          </a:bodyPr>
          <a:lstStyle/>
          <a:p>
            <a:r>
              <a:rPr lang="en-US" dirty="0"/>
              <a:t>Field Observations – Town Center</a:t>
            </a:r>
          </a:p>
          <a:p>
            <a:pPr lvl="1"/>
            <a:r>
              <a:rPr lang="en-US" dirty="0"/>
              <a:t>All of the existing pull-in parking is located within the road right-of-way</a:t>
            </a:r>
          </a:p>
          <a:p>
            <a:pPr lvl="1"/>
            <a:r>
              <a:rPr lang="en-US" dirty="0"/>
              <a:t>The road right-of-way extends to within 3 feet of most business buildings</a:t>
            </a:r>
          </a:p>
          <a:p>
            <a:pPr lvl="1"/>
            <a:r>
              <a:rPr lang="en-US" dirty="0"/>
              <a:t>Pedestrians must walk in the road to go from business to business or access public parking</a:t>
            </a:r>
          </a:p>
          <a:p>
            <a:pPr lvl="1"/>
            <a:r>
              <a:rPr lang="en-US" dirty="0"/>
              <a:t>8 residences are located on the East side of Anderson</a:t>
            </a:r>
          </a:p>
          <a:p>
            <a:pPr lvl="1"/>
            <a:r>
              <a:rPr lang="en-US" dirty="0"/>
              <a:t>2 residences are located on the West side of Anderson</a:t>
            </a:r>
          </a:p>
          <a:p>
            <a:pPr lvl="1"/>
            <a:r>
              <a:rPr lang="en-US" dirty="0"/>
              <a:t>Outdoor sidewalk dining in front of restaurants is not available since there are no sidewalks</a:t>
            </a:r>
          </a:p>
          <a:p>
            <a:pPr lvl="1"/>
            <a:r>
              <a:rPr lang="en-US" dirty="0"/>
              <a:t>All proposed improvements for both bike walk path options would be within the existing road right-of-way; no private property would need to be taken or condemned</a:t>
            </a:r>
          </a:p>
          <a:p>
            <a:pPr lvl="1"/>
            <a:endParaRPr lang="en-US" dirty="0"/>
          </a:p>
          <a:p>
            <a:pPr lvl="1"/>
            <a:endParaRPr lang="en-US" dirty="0"/>
          </a:p>
        </p:txBody>
      </p:sp>
    </p:spTree>
    <p:extLst>
      <p:ext uri="{BB962C8B-B14F-4D97-AF65-F5344CB8AC3E}">
        <p14:creationId xmlns:p14="http://schemas.microsoft.com/office/powerpoint/2010/main" val="270400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757-8D8D-49AB-95C4-F25220FD5DE6}"/>
              </a:ext>
            </a:extLst>
          </p:cNvPr>
          <p:cNvSpPr>
            <a:spLocks noGrp="1"/>
          </p:cNvSpPr>
          <p:nvPr>
            <p:ph type="title"/>
          </p:nvPr>
        </p:nvSpPr>
        <p:spPr/>
        <p:txBody>
          <a:bodyPr/>
          <a:lstStyle/>
          <a:p>
            <a:r>
              <a:rPr lang="en-US" dirty="0"/>
              <a:t>Field investigations</a:t>
            </a:r>
            <a:br>
              <a:rPr lang="en-US" dirty="0"/>
            </a:br>
            <a:r>
              <a:rPr lang="en-US" dirty="0"/>
              <a:t>south of town center</a:t>
            </a:r>
          </a:p>
        </p:txBody>
      </p:sp>
      <p:sp>
        <p:nvSpPr>
          <p:cNvPr id="3" name="Content Placeholder 2">
            <a:extLst>
              <a:ext uri="{FF2B5EF4-FFF2-40B4-BE49-F238E27FC236}">
                <a16:creationId xmlns:a16="http://schemas.microsoft.com/office/drawing/2014/main" id="{6F9E2683-BC6A-40E3-BA79-58844147970F}"/>
              </a:ext>
            </a:extLst>
          </p:cNvPr>
          <p:cNvSpPr>
            <a:spLocks noGrp="1"/>
          </p:cNvSpPr>
          <p:nvPr>
            <p:ph idx="1"/>
          </p:nvPr>
        </p:nvSpPr>
        <p:spPr>
          <a:xfrm>
            <a:off x="1451579" y="2015732"/>
            <a:ext cx="9603275" cy="3997991"/>
          </a:xfrm>
        </p:spPr>
        <p:txBody>
          <a:bodyPr>
            <a:normAutofit/>
          </a:bodyPr>
          <a:lstStyle/>
          <a:p>
            <a:r>
              <a:rPr lang="en-US" sz="2200" dirty="0"/>
              <a:t>Field Observations – South of Town Center</a:t>
            </a:r>
          </a:p>
          <a:p>
            <a:pPr lvl="1"/>
            <a:r>
              <a:rPr lang="en-US" dirty="0"/>
              <a:t>The existing walking path is in poor condition and deteriorating rapidly</a:t>
            </a:r>
          </a:p>
          <a:p>
            <a:pPr lvl="1"/>
            <a:r>
              <a:rPr lang="en-US" dirty="0"/>
              <a:t>The existing walking path is not wide enough for 2 persons to walk side-by-side</a:t>
            </a:r>
          </a:p>
          <a:p>
            <a:pPr lvl="1"/>
            <a:r>
              <a:rPr lang="en-US" dirty="0"/>
              <a:t>Significant drainage issues exist on the East side of Anderson that result in flooding at several locations of the road and sidewalk</a:t>
            </a:r>
          </a:p>
          <a:p>
            <a:pPr lvl="1"/>
            <a:r>
              <a:rPr lang="en-US" dirty="0"/>
              <a:t>Several paved driveways intersect the existing sidewalk</a:t>
            </a:r>
          </a:p>
          <a:p>
            <a:pPr lvl="1"/>
            <a:r>
              <a:rPr lang="en-US" dirty="0"/>
              <a:t>Several properties with landscaped areas within the road right-of-way would be impacted by any expansion of the sidewalk or a multi-use path</a:t>
            </a:r>
          </a:p>
          <a:p>
            <a:pPr lvl="1"/>
            <a:r>
              <a:rPr lang="en-US" dirty="0"/>
              <a:t>All proposed improvements for both bike walk path options would be within the existing road right-of-way; no private property would need to be taken or condemned</a:t>
            </a:r>
          </a:p>
          <a:p>
            <a:pPr lvl="1"/>
            <a:endParaRPr lang="en-US" dirty="0"/>
          </a:p>
          <a:p>
            <a:pPr lvl="1"/>
            <a:endParaRPr lang="en-US" dirty="0"/>
          </a:p>
        </p:txBody>
      </p:sp>
    </p:spTree>
    <p:extLst>
      <p:ext uri="{BB962C8B-B14F-4D97-AF65-F5344CB8AC3E}">
        <p14:creationId xmlns:p14="http://schemas.microsoft.com/office/powerpoint/2010/main" val="249925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F145-ED29-423E-88A4-567C5D105BB5}"/>
              </a:ext>
            </a:extLst>
          </p:cNvPr>
          <p:cNvSpPr>
            <a:spLocks noGrp="1"/>
          </p:cNvSpPr>
          <p:nvPr>
            <p:ph type="title"/>
          </p:nvPr>
        </p:nvSpPr>
        <p:spPr/>
        <p:txBody>
          <a:bodyPr/>
          <a:lstStyle/>
          <a:p>
            <a:r>
              <a:rPr lang="en-US" dirty="0"/>
              <a:t>Priority and options</a:t>
            </a:r>
          </a:p>
        </p:txBody>
      </p:sp>
      <p:sp>
        <p:nvSpPr>
          <p:cNvPr id="3" name="Content Placeholder 2">
            <a:extLst>
              <a:ext uri="{FF2B5EF4-FFF2-40B4-BE49-F238E27FC236}">
                <a16:creationId xmlns:a16="http://schemas.microsoft.com/office/drawing/2014/main" id="{88CB16E0-F09A-4CE7-B067-DF9FA268FF51}"/>
              </a:ext>
            </a:extLst>
          </p:cNvPr>
          <p:cNvSpPr>
            <a:spLocks noGrp="1"/>
          </p:cNvSpPr>
          <p:nvPr>
            <p:ph idx="1"/>
          </p:nvPr>
        </p:nvSpPr>
        <p:spPr/>
        <p:txBody>
          <a:bodyPr/>
          <a:lstStyle/>
          <a:p>
            <a:r>
              <a:rPr lang="en-US" dirty="0"/>
              <a:t>As discussed, the proposed project will be completed in 3 Phases: </a:t>
            </a:r>
          </a:p>
          <a:p>
            <a:pPr lvl="1"/>
            <a:r>
              <a:rPr lang="en-US" dirty="0"/>
              <a:t>North of Town Center,  Town Center and South of Town Center</a:t>
            </a:r>
          </a:p>
          <a:p>
            <a:pPr lvl="1"/>
            <a:r>
              <a:rPr lang="en-US" dirty="0"/>
              <a:t>The Town would like input as to which Phase should be completed first, second and third</a:t>
            </a:r>
          </a:p>
          <a:p>
            <a:pPr marL="457200" lvl="1" indent="0">
              <a:buNone/>
            </a:pPr>
            <a:endParaRPr lang="en-US" dirty="0"/>
          </a:p>
          <a:p>
            <a:r>
              <a:rPr lang="en-US" dirty="0"/>
              <a:t>Each phase of the project has 2 Options that are being considered</a:t>
            </a:r>
          </a:p>
          <a:p>
            <a:pPr lvl="1"/>
            <a:r>
              <a:rPr lang="en-US" dirty="0"/>
              <a:t>The Town would like input on which Option within each phase is preferable</a:t>
            </a:r>
          </a:p>
        </p:txBody>
      </p:sp>
    </p:spTree>
    <p:extLst>
      <p:ext uri="{BB962C8B-B14F-4D97-AF65-F5344CB8AC3E}">
        <p14:creationId xmlns:p14="http://schemas.microsoft.com/office/powerpoint/2010/main" val="148276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EB73-378E-484E-94DA-FEFAC1B18FBF}"/>
              </a:ext>
            </a:extLst>
          </p:cNvPr>
          <p:cNvSpPr>
            <a:spLocks noGrp="1"/>
          </p:cNvSpPr>
          <p:nvPr>
            <p:ph type="title"/>
          </p:nvPr>
        </p:nvSpPr>
        <p:spPr/>
        <p:txBody>
          <a:bodyPr/>
          <a:lstStyle/>
          <a:p>
            <a:r>
              <a:rPr lang="en-US" dirty="0"/>
              <a:t>North of town center - options</a:t>
            </a:r>
          </a:p>
        </p:txBody>
      </p:sp>
      <p:sp>
        <p:nvSpPr>
          <p:cNvPr id="3" name="Content Placeholder 2">
            <a:extLst>
              <a:ext uri="{FF2B5EF4-FFF2-40B4-BE49-F238E27FC236}">
                <a16:creationId xmlns:a16="http://schemas.microsoft.com/office/drawing/2014/main" id="{40035A20-FC5C-458F-A96B-31C22AFA80E3}"/>
              </a:ext>
            </a:extLst>
          </p:cNvPr>
          <p:cNvSpPr>
            <a:spLocks noGrp="1"/>
          </p:cNvSpPr>
          <p:nvPr>
            <p:ph idx="1"/>
          </p:nvPr>
        </p:nvSpPr>
        <p:spPr/>
        <p:txBody>
          <a:bodyPr>
            <a:normAutofit/>
          </a:bodyPr>
          <a:lstStyle/>
          <a:p>
            <a:pPr marL="0" indent="0">
              <a:buNone/>
            </a:pPr>
            <a:r>
              <a:rPr lang="en-US" sz="2400" dirty="0"/>
              <a:t>Option 1</a:t>
            </a:r>
          </a:p>
          <a:p>
            <a:r>
              <a:rPr lang="en-US" sz="2400" dirty="0"/>
              <a:t>5-foot Multi-Use Path on the West Side of Anderson and a 4-foot Bike Lane on both sides of Anderson</a:t>
            </a:r>
          </a:p>
          <a:p>
            <a:pPr marL="0" indent="0">
              <a:buNone/>
            </a:pPr>
            <a:r>
              <a:rPr lang="en-US" sz="2400" dirty="0"/>
              <a:t>Option 2</a:t>
            </a:r>
          </a:p>
          <a:p>
            <a:r>
              <a:rPr lang="en-US" sz="2400" dirty="0"/>
              <a:t>8-foot Multi-Use Path on the West Side of Anderson and no Bike Lanes</a:t>
            </a:r>
          </a:p>
        </p:txBody>
      </p:sp>
    </p:spTree>
    <p:extLst>
      <p:ext uri="{BB962C8B-B14F-4D97-AF65-F5344CB8AC3E}">
        <p14:creationId xmlns:p14="http://schemas.microsoft.com/office/powerpoint/2010/main" val="83445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EB73-378E-484E-94DA-FEFAC1B18FBF}"/>
              </a:ext>
            </a:extLst>
          </p:cNvPr>
          <p:cNvSpPr>
            <a:spLocks noGrp="1"/>
          </p:cNvSpPr>
          <p:nvPr>
            <p:ph type="title"/>
          </p:nvPr>
        </p:nvSpPr>
        <p:spPr>
          <a:xfrm>
            <a:off x="1394405" y="549763"/>
            <a:ext cx="9603275" cy="992938"/>
          </a:xfrm>
        </p:spPr>
        <p:txBody>
          <a:bodyPr>
            <a:normAutofit fontScale="90000"/>
          </a:bodyPr>
          <a:lstStyle/>
          <a:p>
            <a:r>
              <a:rPr lang="en-US" dirty="0"/>
              <a:t>North of town center – option 1</a:t>
            </a:r>
            <a:br>
              <a:rPr lang="en-US" dirty="0"/>
            </a:br>
            <a:r>
              <a:rPr lang="en-US" sz="2400" dirty="0"/>
              <a:t>5-foot Multi-Use Path on the West Side of Anderson </a:t>
            </a:r>
            <a:br>
              <a:rPr lang="en-US" sz="2400" dirty="0"/>
            </a:br>
            <a:r>
              <a:rPr lang="en-US" sz="2400" dirty="0"/>
              <a:t>and a 4-foot Bike Lane on both sides of Anderson</a:t>
            </a:r>
            <a:br>
              <a:rPr lang="en-US" sz="3200" dirty="0"/>
            </a:br>
            <a:endParaRPr lang="en-US" dirty="0"/>
          </a:p>
        </p:txBody>
      </p:sp>
      <p:pic>
        <p:nvPicPr>
          <p:cNvPr id="5" name="Content Placeholder 4">
            <a:extLst>
              <a:ext uri="{FF2B5EF4-FFF2-40B4-BE49-F238E27FC236}">
                <a16:creationId xmlns:a16="http://schemas.microsoft.com/office/drawing/2014/main" id="{DD3CAE2F-88A8-4348-A84F-0C79CFC86C8F}"/>
              </a:ext>
            </a:extLst>
          </p:cNvPr>
          <p:cNvPicPr>
            <a:picLocks noGrp="1" noChangeAspect="1"/>
          </p:cNvPicPr>
          <p:nvPr>
            <p:ph idx="1"/>
          </p:nvPr>
        </p:nvPicPr>
        <p:blipFill>
          <a:blip r:embed="rId2"/>
          <a:stretch>
            <a:fillRect/>
          </a:stretch>
        </p:blipFill>
        <p:spPr>
          <a:xfrm>
            <a:off x="2064414" y="1888023"/>
            <a:ext cx="8263259" cy="4097651"/>
          </a:xfrm>
        </p:spPr>
      </p:pic>
    </p:spTree>
    <p:extLst>
      <p:ext uri="{BB962C8B-B14F-4D97-AF65-F5344CB8AC3E}">
        <p14:creationId xmlns:p14="http://schemas.microsoft.com/office/powerpoint/2010/main" val="399308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EB73-378E-484E-94DA-FEFAC1B18FBF}"/>
              </a:ext>
            </a:extLst>
          </p:cNvPr>
          <p:cNvSpPr>
            <a:spLocks noGrp="1"/>
          </p:cNvSpPr>
          <p:nvPr>
            <p:ph type="title"/>
          </p:nvPr>
        </p:nvSpPr>
        <p:spPr>
          <a:xfrm>
            <a:off x="1388791" y="580126"/>
            <a:ext cx="9603275" cy="1049235"/>
          </a:xfrm>
        </p:spPr>
        <p:txBody>
          <a:bodyPr>
            <a:normAutofit fontScale="90000"/>
          </a:bodyPr>
          <a:lstStyle/>
          <a:p>
            <a:r>
              <a:rPr lang="en-US" dirty="0"/>
              <a:t>North of town center – option 2</a:t>
            </a:r>
            <a:br>
              <a:rPr lang="en-US" dirty="0"/>
            </a:br>
            <a:r>
              <a:rPr lang="en-US" sz="2400" dirty="0"/>
              <a:t>8-foot Multi-Use Path on the West Side of Anderson </a:t>
            </a:r>
            <a:br>
              <a:rPr lang="en-US" sz="2400" dirty="0"/>
            </a:br>
            <a:r>
              <a:rPr lang="en-US" sz="2400" dirty="0"/>
              <a:t>and no Bike Lanes</a:t>
            </a:r>
            <a:br>
              <a:rPr lang="en-US" sz="3200" dirty="0"/>
            </a:br>
            <a:endParaRPr lang="en-US" dirty="0"/>
          </a:p>
        </p:txBody>
      </p:sp>
      <p:pic>
        <p:nvPicPr>
          <p:cNvPr id="7" name="Content Placeholder 6">
            <a:extLst>
              <a:ext uri="{FF2B5EF4-FFF2-40B4-BE49-F238E27FC236}">
                <a16:creationId xmlns:a16="http://schemas.microsoft.com/office/drawing/2014/main" id="{C3244D31-BEA7-4323-B361-11EDAA65C532}"/>
              </a:ext>
            </a:extLst>
          </p:cNvPr>
          <p:cNvPicPr>
            <a:picLocks noGrp="1" noChangeAspect="1"/>
          </p:cNvPicPr>
          <p:nvPr>
            <p:ph idx="1"/>
          </p:nvPr>
        </p:nvPicPr>
        <p:blipFill>
          <a:blip r:embed="rId2"/>
          <a:stretch>
            <a:fillRect/>
          </a:stretch>
        </p:blipFill>
        <p:spPr>
          <a:xfrm>
            <a:off x="2126117" y="1902296"/>
            <a:ext cx="8128624" cy="4151185"/>
          </a:xfrm>
        </p:spPr>
      </p:pic>
    </p:spTree>
    <p:extLst>
      <p:ext uri="{BB962C8B-B14F-4D97-AF65-F5344CB8AC3E}">
        <p14:creationId xmlns:p14="http://schemas.microsoft.com/office/powerpoint/2010/main" val="130374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D3D7-3E63-4440-A5FA-D60FD480AB4D}"/>
              </a:ext>
            </a:extLst>
          </p:cNvPr>
          <p:cNvSpPr>
            <a:spLocks noGrp="1"/>
          </p:cNvSpPr>
          <p:nvPr>
            <p:ph type="title"/>
          </p:nvPr>
        </p:nvSpPr>
        <p:spPr/>
        <p:txBody>
          <a:bodyPr/>
          <a:lstStyle/>
          <a:p>
            <a:r>
              <a:rPr lang="en-US" dirty="0"/>
              <a:t>What has been done so far?</a:t>
            </a:r>
          </a:p>
        </p:txBody>
      </p:sp>
      <p:sp>
        <p:nvSpPr>
          <p:cNvPr id="3" name="Content Placeholder 2">
            <a:extLst>
              <a:ext uri="{FF2B5EF4-FFF2-40B4-BE49-F238E27FC236}">
                <a16:creationId xmlns:a16="http://schemas.microsoft.com/office/drawing/2014/main" id="{FD8AEE69-F69A-45EC-B728-5181E5AC7C77}"/>
              </a:ext>
            </a:extLst>
          </p:cNvPr>
          <p:cNvSpPr>
            <a:spLocks noGrp="1"/>
          </p:cNvSpPr>
          <p:nvPr>
            <p:ph idx="1"/>
          </p:nvPr>
        </p:nvSpPr>
        <p:spPr>
          <a:xfrm>
            <a:off x="1451579" y="2015732"/>
            <a:ext cx="9603275" cy="3925063"/>
          </a:xfrm>
        </p:spPr>
        <p:txBody>
          <a:bodyPr/>
          <a:lstStyle/>
          <a:p>
            <a:r>
              <a:rPr lang="en-US" dirty="0"/>
              <a:t>Cape Fear Council of Governments (COG) advised the Topsail Beach Parks and Recreation Advisory Committee on Bike and Walking Path Options.</a:t>
            </a:r>
          </a:p>
          <a:p>
            <a:r>
              <a:rPr lang="en-US" dirty="0"/>
              <a:t>In 2018 the town conducted a Town-Wide Online Survey to look at pedestrian, bike and transportation issues within the Town of Topsail Beach. </a:t>
            </a:r>
          </a:p>
          <a:p>
            <a:r>
              <a:rPr lang="en-US" dirty="0"/>
              <a:t>The town received 198 responses to the Survey:</a:t>
            </a:r>
          </a:p>
          <a:p>
            <a:pPr lvl="1"/>
            <a:r>
              <a:rPr lang="en-US" dirty="0"/>
              <a:t> 23 were from seasonal visitors.</a:t>
            </a:r>
          </a:p>
          <a:p>
            <a:pPr lvl="1"/>
            <a:r>
              <a:rPr lang="en-US" dirty="0"/>
              <a:t>175 were from year-round residents, second home property owners and business owners. </a:t>
            </a:r>
          </a:p>
          <a:p>
            <a:endParaRPr lang="en-US" dirty="0"/>
          </a:p>
        </p:txBody>
      </p:sp>
    </p:spTree>
    <p:extLst>
      <p:ext uri="{BB962C8B-B14F-4D97-AF65-F5344CB8AC3E}">
        <p14:creationId xmlns:p14="http://schemas.microsoft.com/office/powerpoint/2010/main" val="424790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EB73-378E-484E-94DA-FEFAC1B18FBF}"/>
              </a:ext>
            </a:extLst>
          </p:cNvPr>
          <p:cNvSpPr>
            <a:spLocks noGrp="1"/>
          </p:cNvSpPr>
          <p:nvPr>
            <p:ph type="title"/>
          </p:nvPr>
        </p:nvSpPr>
        <p:spPr>
          <a:xfrm>
            <a:off x="1395480" y="524028"/>
            <a:ext cx="9603275" cy="1049235"/>
          </a:xfrm>
        </p:spPr>
        <p:txBody>
          <a:bodyPr>
            <a:normAutofit fontScale="90000"/>
          </a:bodyPr>
          <a:lstStyle/>
          <a:p>
            <a:r>
              <a:rPr lang="en-US" dirty="0"/>
              <a:t>North of town center – option 2</a:t>
            </a:r>
            <a:br>
              <a:rPr lang="en-US" dirty="0"/>
            </a:br>
            <a:r>
              <a:rPr lang="en-US" sz="2400" dirty="0"/>
              <a:t>Photo of Approximate location of 8’ Multi-Use Path North of Town Center</a:t>
            </a:r>
            <a:endParaRPr lang="en-US" dirty="0"/>
          </a:p>
        </p:txBody>
      </p:sp>
      <p:pic>
        <p:nvPicPr>
          <p:cNvPr id="12" name="Content Placeholder 11">
            <a:extLst>
              <a:ext uri="{FF2B5EF4-FFF2-40B4-BE49-F238E27FC236}">
                <a16:creationId xmlns:a16="http://schemas.microsoft.com/office/drawing/2014/main" id="{8C7D79F7-1A42-4342-AA6A-82B0E13B4AF6}"/>
              </a:ext>
            </a:extLst>
          </p:cNvPr>
          <p:cNvPicPr>
            <a:picLocks noGrp="1" noChangeAspect="1"/>
          </p:cNvPicPr>
          <p:nvPr>
            <p:ph idx="1"/>
          </p:nvPr>
        </p:nvPicPr>
        <p:blipFill>
          <a:blip r:embed="rId2"/>
          <a:stretch>
            <a:fillRect/>
          </a:stretch>
        </p:blipFill>
        <p:spPr>
          <a:xfrm>
            <a:off x="2788079" y="1907337"/>
            <a:ext cx="6445678" cy="4106386"/>
          </a:xfrm>
        </p:spPr>
      </p:pic>
    </p:spTree>
    <p:extLst>
      <p:ext uri="{BB962C8B-B14F-4D97-AF65-F5344CB8AC3E}">
        <p14:creationId xmlns:p14="http://schemas.microsoft.com/office/powerpoint/2010/main" val="149701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EB73-378E-484E-94DA-FEFAC1B18FBF}"/>
              </a:ext>
            </a:extLst>
          </p:cNvPr>
          <p:cNvSpPr>
            <a:spLocks noGrp="1"/>
          </p:cNvSpPr>
          <p:nvPr>
            <p:ph type="title"/>
          </p:nvPr>
        </p:nvSpPr>
        <p:spPr>
          <a:xfrm>
            <a:off x="1406700" y="681103"/>
            <a:ext cx="9603275" cy="1049235"/>
          </a:xfrm>
        </p:spPr>
        <p:txBody>
          <a:bodyPr/>
          <a:lstStyle/>
          <a:p>
            <a:r>
              <a:rPr lang="en-US" dirty="0"/>
              <a:t>North of town center – option 2</a:t>
            </a:r>
            <a:br>
              <a:rPr lang="en-US" dirty="0"/>
            </a:br>
            <a:r>
              <a:rPr lang="en-US" sz="2400" dirty="0"/>
              <a:t>Photo of Emerald Isle Multi-Use Path</a:t>
            </a:r>
            <a:endParaRPr lang="en-US" dirty="0"/>
          </a:p>
        </p:txBody>
      </p:sp>
      <p:pic>
        <p:nvPicPr>
          <p:cNvPr id="6" name="Content Placeholder 5">
            <a:extLst>
              <a:ext uri="{FF2B5EF4-FFF2-40B4-BE49-F238E27FC236}">
                <a16:creationId xmlns:a16="http://schemas.microsoft.com/office/drawing/2014/main" id="{5D210513-20AE-43DD-BCF2-11C0124EFAFD}"/>
              </a:ext>
            </a:extLst>
          </p:cNvPr>
          <p:cNvPicPr>
            <a:picLocks noGrp="1" noChangeAspect="1"/>
          </p:cNvPicPr>
          <p:nvPr>
            <p:ph idx="1"/>
          </p:nvPr>
        </p:nvPicPr>
        <p:blipFill>
          <a:blip r:embed="rId2"/>
          <a:stretch>
            <a:fillRect/>
          </a:stretch>
        </p:blipFill>
        <p:spPr>
          <a:xfrm rot="5400000">
            <a:off x="3784410" y="2484748"/>
            <a:ext cx="3449638" cy="2592516"/>
          </a:xfrm>
        </p:spPr>
      </p:pic>
    </p:spTree>
    <p:extLst>
      <p:ext uri="{BB962C8B-B14F-4D97-AF65-F5344CB8AC3E}">
        <p14:creationId xmlns:p14="http://schemas.microsoft.com/office/powerpoint/2010/main" val="44852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D68-AC33-4C9C-9812-CB5A7B410153}"/>
              </a:ext>
            </a:extLst>
          </p:cNvPr>
          <p:cNvSpPr>
            <a:spLocks noGrp="1"/>
          </p:cNvSpPr>
          <p:nvPr>
            <p:ph type="title"/>
          </p:nvPr>
        </p:nvSpPr>
        <p:spPr/>
        <p:txBody>
          <a:bodyPr/>
          <a:lstStyle/>
          <a:p>
            <a:r>
              <a:rPr lang="en-US" dirty="0"/>
              <a:t>Town Center Options</a:t>
            </a:r>
          </a:p>
        </p:txBody>
      </p:sp>
      <p:sp>
        <p:nvSpPr>
          <p:cNvPr id="3" name="Content Placeholder 2">
            <a:extLst>
              <a:ext uri="{FF2B5EF4-FFF2-40B4-BE49-F238E27FC236}">
                <a16:creationId xmlns:a16="http://schemas.microsoft.com/office/drawing/2014/main" id="{8BBF6C40-0134-44D4-BBA6-4A95E82916AA}"/>
              </a:ext>
            </a:extLst>
          </p:cNvPr>
          <p:cNvSpPr>
            <a:spLocks noGrp="1"/>
          </p:cNvSpPr>
          <p:nvPr>
            <p:ph idx="1"/>
          </p:nvPr>
        </p:nvSpPr>
        <p:spPr>
          <a:xfrm>
            <a:off x="1451578" y="1853754"/>
            <a:ext cx="9603275" cy="4103871"/>
          </a:xfrm>
        </p:spPr>
        <p:txBody>
          <a:bodyPr>
            <a:normAutofit fontScale="77500" lnSpcReduction="20000"/>
          </a:bodyPr>
          <a:lstStyle/>
          <a:p>
            <a:pPr marL="0" indent="0">
              <a:buNone/>
            </a:pPr>
            <a:r>
              <a:rPr lang="en-US" dirty="0"/>
              <a:t>Option 1</a:t>
            </a:r>
          </a:p>
          <a:p>
            <a:r>
              <a:rPr lang="en-US" dirty="0"/>
              <a:t>7.5-ft sidewalk on both sides of Anderson</a:t>
            </a:r>
          </a:p>
          <a:p>
            <a:r>
              <a:rPr lang="en-US" dirty="0"/>
              <a:t>8-ft Parallel Parking on the East side of Anderson</a:t>
            </a:r>
          </a:p>
          <a:p>
            <a:r>
              <a:rPr lang="en-US" dirty="0"/>
              <a:t>18-ft Angled Parking on the West side of Anderson</a:t>
            </a:r>
          </a:p>
          <a:p>
            <a:r>
              <a:rPr lang="en-US" dirty="0"/>
              <a:t>Existing 10 ft travel lanes</a:t>
            </a:r>
          </a:p>
          <a:p>
            <a:r>
              <a:rPr lang="en-US" dirty="0"/>
              <a:t>61 feet of 75-ft right of way would be used (7.5+7.5+8+18+10+10)</a:t>
            </a:r>
          </a:p>
          <a:p>
            <a:pPr marL="0" indent="0">
              <a:buNone/>
            </a:pPr>
            <a:r>
              <a:rPr lang="en-US" dirty="0"/>
              <a:t>Option 2 </a:t>
            </a:r>
          </a:p>
          <a:p>
            <a:r>
              <a:rPr lang="en-US" dirty="0"/>
              <a:t>7.5-ft side walk on both sides of Anderson</a:t>
            </a:r>
          </a:p>
          <a:p>
            <a:r>
              <a:rPr lang="en-US" dirty="0"/>
              <a:t>18-ft Angled Parking on both sides of Anderson</a:t>
            </a:r>
          </a:p>
          <a:p>
            <a:r>
              <a:rPr lang="en-US" dirty="0"/>
              <a:t>Existing 10-ft travel lanes</a:t>
            </a:r>
          </a:p>
          <a:p>
            <a:r>
              <a:rPr lang="en-US" dirty="0"/>
              <a:t>71 feet of 75-ft right of way would be used (7.5+7.5+18+18+10+10)</a:t>
            </a:r>
          </a:p>
        </p:txBody>
      </p:sp>
    </p:spTree>
    <p:extLst>
      <p:ext uri="{BB962C8B-B14F-4D97-AF65-F5344CB8AC3E}">
        <p14:creationId xmlns:p14="http://schemas.microsoft.com/office/powerpoint/2010/main" val="331325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D68-AC33-4C9C-9812-CB5A7B410153}"/>
              </a:ext>
            </a:extLst>
          </p:cNvPr>
          <p:cNvSpPr>
            <a:spLocks noGrp="1"/>
          </p:cNvSpPr>
          <p:nvPr>
            <p:ph type="title"/>
          </p:nvPr>
        </p:nvSpPr>
        <p:spPr>
          <a:xfrm>
            <a:off x="1451579" y="1047749"/>
            <a:ext cx="9603275" cy="806005"/>
          </a:xfrm>
        </p:spPr>
        <p:txBody>
          <a:bodyPr>
            <a:normAutofit/>
          </a:bodyPr>
          <a:lstStyle/>
          <a:p>
            <a:r>
              <a:rPr lang="en-US" dirty="0"/>
              <a:t>Town Center – Option 1</a:t>
            </a:r>
            <a:endParaRPr lang="en-US" sz="1800" dirty="0"/>
          </a:p>
        </p:txBody>
      </p:sp>
      <p:sp>
        <p:nvSpPr>
          <p:cNvPr id="7" name="Content Placeholder 6">
            <a:extLst>
              <a:ext uri="{FF2B5EF4-FFF2-40B4-BE49-F238E27FC236}">
                <a16:creationId xmlns:a16="http://schemas.microsoft.com/office/drawing/2014/main" id="{DA87EB19-226D-464D-9A67-1ABF633FD22E}"/>
              </a:ext>
            </a:extLst>
          </p:cNvPr>
          <p:cNvSpPr>
            <a:spLocks noGrp="1"/>
          </p:cNvSpPr>
          <p:nvPr>
            <p:ph idx="1"/>
          </p:nvPr>
        </p:nvSpPr>
        <p:spPr>
          <a:xfrm>
            <a:off x="3285142" y="3992170"/>
            <a:ext cx="9603275" cy="3450613"/>
          </a:xfrm>
        </p:spPr>
        <p:txBody>
          <a:bodyPr/>
          <a:lstStyle/>
          <a:p>
            <a:pPr marL="0" indent="0">
              <a:buNone/>
            </a:pPr>
            <a:endParaRPr lang="en-US" dirty="0"/>
          </a:p>
        </p:txBody>
      </p:sp>
      <p:pic>
        <p:nvPicPr>
          <p:cNvPr id="2051" name="9FEF99B8-215B-4AE4-98C4-28FF3944C231">
            <a:extLst>
              <a:ext uri="{FF2B5EF4-FFF2-40B4-BE49-F238E27FC236}">
                <a16:creationId xmlns:a16="http://schemas.microsoft.com/office/drawing/2014/main" id="{EAF86848-23BE-4EA9-A85E-51675B47D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967" y="1888167"/>
            <a:ext cx="8554065" cy="408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923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5D00-15AC-4385-B696-6DE91652443B}"/>
              </a:ext>
            </a:extLst>
          </p:cNvPr>
          <p:cNvSpPr>
            <a:spLocks noGrp="1"/>
          </p:cNvSpPr>
          <p:nvPr>
            <p:ph type="title"/>
          </p:nvPr>
        </p:nvSpPr>
        <p:spPr>
          <a:xfrm>
            <a:off x="1451579" y="95367"/>
            <a:ext cx="9603275" cy="1758387"/>
          </a:xfrm>
        </p:spPr>
        <p:txBody>
          <a:bodyPr>
            <a:normAutofit/>
          </a:bodyPr>
          <a:lstStyle/>
          <a:p>
            <a:r>
              <a:rPr lang="en-US" dirty="0"/>
              <a:t>Town Center – Option 1</a:t>
            </a:r>
            <a:br>
              <a:rPr lang="en-US" dirty="0"/>
            </a:br>
            <a:r>
              <a:rPr lang="en-US" sz="2200" dirty="0"/>
              <a:t>The photo Below is an example of parallel Parking on one side of the Street and angled Parking on the other side of the street. The photo was taken on Roland Avenue in Surf City by Hardees</a:t>
            </a:r>
            <a:endParaRPr lang="en-US" dirty="0"/>
          </a:p>
        </p:txBody>
      </p:sp>
      <p:pic>
        <p:nvPicPr>
          <p:cNvPr id="5" name="Content Placeholder 4">
            <a:extLst>
              <a:ext uri="{FF2B5EF4-FFF2-40B4-BE49-F238E27FC236}">
                <a16:creationId xmlns:a16="http://schemas.microsoft.com/office/drawing/2014/main" id="{0B21F105-DE99-4659-AD70-E9F91624D45B}"/>
              </a:ext>
            </a:extLst>
          </p:cNvPr>
          <p:cNvPicPr>
            <a:picLocks noGrp="1" noChangeAspect="1"/>
          </p:cNvPicPr>
          <p:nvPr>
            <p:ph idx="1"/>
          </p:nvPr>
        </p:nvPicPr>
        <p:blipFill>
          <a:blip r:embed="rId2"/>
          <a:stretch>
            <a:fillRect/>
          </a:stretch>
        </p:blipFill>
        <p:spPr>
          <a:xfrm>
            <a:off x="2361733" y="1963436"/>
            <a:ext cx="6191189" cy="4067115"/>
          </a:xfrm>
        </p:spPr>
      </p:pic>
    </p:spTree>
    <p:extLst>
      <p:ext uri="{BB962C8B-B14F-4D97-AF65-F5344CB8AC3E}">
        <p14:creationId xmlns:p14="http://schemas.microsoft.com/office/powerpoint/2010/main" val="78203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F820-6296-407F-8FD2-3250FFAF3B75}"/>
              </a:ext>
            </a:extLst>
          </p:cNvPr>
          <p:cNvSpPr>
            <a:spLocks noGrp="1"/>
          </p:cNvSpPr>
          <p:nvPr>
            <p:ph type="title"/>
          </p:nvPr>
        </p:nvSpPr>
        <p:spPr/>
        <p:txBody>
          <a:bodyPr/>
          <a:lstStyle/>
          <a:p>
            <a:r>
              <a:rPr lang="en-US" dirty="0"/>
              <a:t>Town center - option 2</a:t>
            </a:r>
          </a:p>
        </p:txBody>
      </p:sp>
      <p:pic>
        <p:nvPicPr>
          <p:cNvPr id="5" name="Content Placeholder 4">
            <a:extLst>
              <a:ext uri="{FF2B5EF4-FFF2-40B4-BE49-F238E27FC236}">
                <a16:creationId xmlns:a16="http://schemas.microsoft.com/office/drawing/2014/main" id="{DD63F9FA-FDDA-4419-975A-BA96D2A4A0FA}"/>
              </a:ext>
            </a:extLst>
          </p:cNvPr>
          <p:cNvPicPr>
            <a:picLocks noGrp="1" noChangeAspect="1"/>
          </p:cNvPicPr>
          <p:nvPr>
            <p:ph idx="1"/>
          </p:nvPr>
        </p:nvPicPr>
        <p:blipFill>
          <a:blip r:embed="rId2"/>
          <a:stretch>
            <a:fillRect/>
          </a:stretch>
        </p:blipFill>
        <p:spPr>
          <a:xfrm>
            <a:off x="1901728" y="1935387"/>
            <a:ext cx="8313747" cy="4118094"/>
          </a:xfrm>
        </p:spPr>
      </p:pic>
    </p:spTree>
    <p:extLst>
      <p:ext uri="{BB962C8B-B14F-4D97-AF65-F5344CB8AC3E}">
        <p14:creationId xmlns:p14="http://schemas.microsoft.com/office/powerpoint/2010/main" val="90362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F820-6296-407F-8FD2-3250FFAF3B75}"/>
              </a:ext>
            </a:extLst>
          </p:cNvPr>
          <p:cNvSpPr>
            <a:spLocks noGrp="1"/>
          </p:cNvSpPr>
          <p:nvPr>
            <p:ph type="title"/>
          </p:nvPr>
        </p:nvSpPr>
        <p:spPr>
          <a:xfrm>
            <a:off x="1451579" y="370249"/>
            <a:ext cx="9603275" cy="1483506"/>
          </a:xfrm>
        </p:spPr>
        <p:txBody>
          <a:bodyPr>
            <a:normAutofit fontScale="90000"/>
          </a:bodyPr>
          <a:lstStyle/>
          <a:p>
            <a:r>
              <a:rPr lang="en-US" dirty="0"/>
              <a:t>Town center - option 2</a:t>
            </a:r>
            <a:br>
              <a:rPr lang="en-US" dirty="0"/>
            </a:br>
            <a:r>
              <a:rPr lang="en-US" sz="2700" dirty="0"/>
              <a:t>Below is a photo of a mockup in front of Cora’s Deli showing how Angled Parking and a 7.5’ sidewalk would look. The left edge of the Sidewalk is on the Property Line</a:t>
            </a:r>
          </a:p>
        </p:txBody>
      </p:sp>
      <p:pic>
        <p:nvPicPr>
          <p:cNvPr id="7" name="Content Placeholder 6">
            <a:extLst>
              <a:ext uri="{FF2B5EF4-FFF2-40B4-BE49-F238E27FC236}">
                <a16:creationId xmlns:a16="http://schemas.microsoft.com/office/drawing/2014/main" id="{7973F83A-4212-4C6D-B357-1E4A985ABBA5}"/>
              </a:ext>
            </a:extLst>
          </p:cNvPr>
          <p:cNvPicPr>
            <a:picLocks noGrp="1" noChangeAspect="1"/>
          </p:cNvPicPr>
          <p:nvPr>
            <p:ph idx="1"/>
          </p:nvPr>
        </p:nvPicPr>
        <p:blipFill>
          <a:blip r:embed="rId2"/>
          <a:stretch>
            <a:fillRect/>
          </a:stretch>
        </p:blipFill>
        <p:spPr>
          <a:xfrm rot="5400000">
            <a:off x="3211618" y="2241127"/>
            <a:ext cx="4207363" cy="3517355"/>
          </a:xfrm>
        </p:spPr>
      </p:pic>
    </p:spTree>
    <p:extLst>
      <p:ext uri="{BB962C8B-B14F-4D97-AF65-F5344CB8AC3E}">
        <p14:creationId xmlns:p14="http://schemas.microsoft.com/office/powerpoint/2010/main" val="330991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0309-277C-4FDC-8965-E21F6347F62A}"/>
              </a:ext>
            </a:extLst>
          </p:cNvPr>
          <p:cNvSpPr>
            <a:spLocks noGrp="1"/>
          </p:cNvSpPr>
          <p:nvPr>
            <p:ph type="title"/>
          </p:nvPr>
        </p:nvSpPr>
        <p:spPr/>
        <p:txBody>
          <a:bodyPr/>
          <a:lstStyle/>
          <a:p>
            <a:r>
              <a:rPr lang="en-US" dirty="0"/>
              <a:t>South of town center - options</a:t>
            </a:r>
          </a:p>
        </p:txBody>
      </p:sp>
      <p:sp>
        <p:nvSpPr>
          <p:cNvPr id="3" name="Content Placeholder 2">
            <a:extLst>
              <a:ext uri="{FF2B5EF4-FFF2-40B4-BE49-F238E27FC236}">
                <a16:creationId xmlns:a16="http://schemas.microsoft.com/office/drawing/2014/main" id="{57344CE0-4C46-49C4-B7E0-51E688CA50B7}"/>
              </a:ext>
            </a:extLst>
          </p:cNvPr>
          <p:cNvSpPr>
            <a:spLocks noGrp="1"/>
          </p:cNvSpPr>
          <p:nvPr>
            <p:ph idx="1"/>
          </p:nvPr>
        </p:nvSpPr>
        <p:spPr/>
        <p:txBody>
          <a:bodyPr/>
          <a:lstStyle/>
          <a:p>
            <a:pPr marL="0" indent="0">
              <a:buNone/>
            </a:pPr>
            <a:r>
              <a:rPr lang="en-US" sz="2000" dirty="0"/>
              <a:t>Option 1</a:t>
            </a:r>
          </a:p>
          <a:p>
            <a:r>
              <a:rPr lang="en-US" sz="2000" dirty="0"/>
              <a:t>5-ft Multi-Use Path on the East Side of Anderson and a 4-ft Bike Lane on both sides of Anderson</a:t>
            </a:r>
          </a:p>
          <a:p>
            <a:pPr marL="0" indent="0">
              <a:buNone/>
            </a:pPr>
            <a:endParaRPr lang="en-US" dirty="0"/>
          </a:p>
          <a:p>
            <a:pPr marL="0" indent="0">
              <a:buNone/>
            </a:pPr>
            <a:r>
              <a:rPr lang="en-US" sz="2000" dirty="0"/>
              <a:t>Option 2</a:t>
            </a:r>
          </a:p>
          <a:p>
            <a:r>
              <a:rPr lang="en-US" sz="2000" dirty="0"/>
              <a:t>8-ft Multi-Use Path on the East Side of Anderson and no Bike Lanes</a:t>
            </a:r>
          </a:p>
          <a:p>
            <a:endParaRPr lang="en-US" dirty="0"/>
          </a:p>
        </p:txBody>
      </p:sp>
    </p:spTree>
    <p:extLst>
      <p:ext uri="{BB962C8B-B14F-4D97-AF65-F5344CB8AC3E}">
        <p14:creationId xmlns:p14="http://schemas.microsoft.com/office/powerpoint/2010/main" val="3392502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0309-277C-4FDC-8965-E21F6347F62A}"/>
              </a:ext>
            </a:extLst>
          </p:cNvPr>
          <p:cNvSpPr>
            <a:spLocks noGrp="1"/>
          </p:cNvSpPr>
          <p:nvPr>
            <p:ph type="title"/>
          </p:nvPr>
        </p:nvSpPr>
        <p:spPr/>
        <p:txBody>
          <a:bodyPr/>
          <a:lstStyle/>
          <a:p>
            <a:r>
              <a:rPr lang="en-US" dirty="0"/>
              <a:t>South of town center – option 1</a:t>
            </a:r>
          </a:p>
        </p:txBody>
      </p:sp>
      <p:pic>
        <p:nvPicPr>
          <p:cNvPr id="5" name="Content Placeholder 4">
            <a:extLst>
              <a:ext uri="{FF2B5EF4-FFF2-40B4-BE49-F238E27FC236}">
                <a16:creationId xmlns:a16="http://schemas.microsoft.com/office/drawing/2014/main" id="{559B61BF-03D1-4659-9F32-715F0145636F}"/>
              </a:ext>
            </a:extLst>
          </p:cNvPr>
          <p:cNvPicPr>
            <a:picLocks noGrp="1" noChangeAspect="1"/>
          </p:cNvPicPr>
          <p:nvPr>
            <p:ph idx="1"/>
          </p:nvPr>
        </p:nvPicPr>
        <p:blipFill>
          <a:blip r:embed="rId2"/>
          <a:stretch>
            <a:fillRect/>
          </a:stretch>
        </p:blipFill>
        <p:spPr>
          <a:xfrm>
            <a:off x="2025144" y="1935387"/>
            <a:ext cx="8409114" cy="4118094"/>
          </a:xfrm>
        </p:spPr>
      </p:pic>
    </p:spTree>
    <p:extLst>
      <p:ext uri="{BB962C8B-B14F-4D97-AF65-F5344CB8AC3E}">
        <p14:creationId xmlns:p14="http://schemas.microsoft.com/office/powerpoint/2010/main" val="3733424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0309-277C-4FDC-8965-E21F6347F62A}"/>
              </a:ext>
            </a:extLst>
          </p:cNvPr>
          <p:cNvSpPr>
            <a:spLocks noGrp="1"/>
          </p:cNvSpPr>
          <p:nvPr>
            <p:ph type="title"/>
          </p:nvPr>
        </p:nvSpPr>
        <p:spPr/>
        <p:txBody>
          <a:bodyPr/>
          <a:lstStyle/>
          <a:p>
            <a:r>
              <a:rPr lang="en-US" dirty="0"/>
              <a:t>South of town center – option 2</a:t>
            </a:r>
          </a:p>
        </p:txBody>
      </p:sp>
      <p:pic>
        <p:nvPicPr>
          <p:cNvPr id="7" name="Content Placeholder 6">
            <a:extLst>
              <a:ext uri="{FF2B5EF4-FFF2-40B4-BE49-F238E27FC236}">
                <a16:creationId xmlns:a16="http://schemas.microsoft.com/office/drawing/2014/main" id="{F542F8B7-D5E0-4C9F-B28A-2976B18A7081}"/>
              </a:ext>
            </a:extLst>
          </p:cNvPr>
          <p:cNvPicPr>
            <a:picLocks noGrp="1" noChangeAspect="1"/>
          </p:cNvPicPr>
          <p:nvPr>
            <p:ph idx="1"/>
          </p:nvPr>
        </p:nvPicPr>
        <p:blipFill>
          <a:blip r:embed="rId2"/>
          <a:stretch>
            <a:fillRect/>
          </a:stretch>
        </p:blipFill>
        <p:spPr>
          <a:xfrm>
            <a:off x="2086852" y="1907337"/>
            <a:ext cx="8498871" cy="4146144"/>
          </a:xfrm>
        </p:spPr>
      </p:pic>
    </p:spTree>
    <p:extLst>
      <p:ext uri="{BB962C8B-B14F-4D97-AF65-F5344CB8AC3E}">
        <p14:creationId xmlns:p14="http://schemas.microsoft.com/office/powerpoint/2010/main" val="284399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8713-CF33-4228-9F44-C89120286886}"/>
              </a:ext>
            </a:extLst>
          </p:cNvPr>
          <p:cNvSpPr>
            <a:spLocks noGrp="1"/>
          </p:cNvSpPr>
          <p:nvPr>
            <p:ph type="title"/>
          </p:nvPr>
        </p:nvSpPr>
        <p:spPr/>
        <p:txBody>
          <a:bodyPr/>
          <a:lstStyle/>
          <a:p>
            <a:r>
              <a:rPr lang="en-US" dirty="0"/>
              <a:t>Survey Results</a:t>
            </a:r>
            <a:br>
              <a:rPr lang="en-US" dirty="0"/>
            </a:br>
            <a:r>
              <a:rPr lang="en-US" sz="1800" dirty="0"/>
              <a:t>Question: What Do you Consider to be the most important transportation issues facing the Town? (Select up to Three)</a:t>
            </a:r>
          </a:p>
        </p:txBody>
      </p:sp>
      <p:pic>
        <p:nvPicPr>
          <p:cNvPr id="5" name="Content Placeholder 4">
            <a:extLst>
              <a:ext uri="{FF2B5EF4-FFF2-40B4-BE49-F238E27FC236}">
                <a16:creationId xmlns:a16="http://schemas.microsoft.com/office/drawing/2014/main" id="{76ED71EA-5997-4627-883F-8D26BA97359F}"/>
              </a:ext>
            </a:extLst>
          </p:cNvPr>
          <p:cNvPicPr>
            <a:picLocks noGrp="1" noChangeAspect="1"/>
          </p:cNvPicPr>
          <p:nvPr>
            <p:ph idx="1"/>
          </p:nvPr>
        </p:nvPicPr>
        <p:blipFill>
          <a:blip r:embed="rId2"/>
          <a:stretch>
            <a:fillRect/>
          </a:stretch>
        </p:blipFill>
        <p:spPr>
          <a:xfrm>
            <a:off x="2114901" y="1929777"/>
            <a:ext cx="8235209" cy="3479888"/>
          </a:xfrm>
        </p:spPr>
      </p:pic>
    </p:spTree>
    <p:extLst>
      <p:ext uri="{BB962C8B-B14F-4D97-AF65-F5344CB8AC3E}">
        <p14:creationId xmlns:p14="http://schemas.microsoft.com/office/powerpoint/2010/main" val="1851472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0309-277C-4FDC-8965-E21F6347F62A}"/>
              </a:ext>
            </a:extLst>
          </p:cNvPr>
          <p:cNvSpPr>
            <a:spLocks noGrp="1"/>
          </p:cNvSpPr>
          <p:nvPr>
            <p:ph type="title"/>
          </p:nvPr>
        </p:nvSpPr>
        <p:spPr>
          <a:xfrm>
            <a:off x="1451579" y="577811"/>
            <a:ext cx="9603275" cy="1275943"/>
          </a:xfrm>
        </p:spPr>
        <p:txBody>
          <a:bodyPr>
            <a:normAutofit/>
          </a:bodyPr>
          <a:lstStyle/>
          <a:p>
            <a:r>
              <a:rPr lang="en-US" dirty="0"/>
              <a:t>South of town center – option 2</a:t>
            </a:r>
            <a:br>
              <a:rPr lang="en-US" dirty="0"/>
            </a:br>
            <a:r>
              <a:rPr lang="en-US" sz="2700" dirty="0"/>
              <a:t>Photo of Approximate location of 8’ Multi-Use Path South of Town Center</a:t>
            </a:r>
          </a:p>
        </p:txBody>
      </p:sp>
      <p:pic>
        <p:nvPicPr>
          <p:cNvPr id="6" name="Content Placeholder 5">
            <a:extLst>
              <a:ext uri="{FF2B5EF4-FFF2-40B4-BE49-F238E27FC236}">
                <a16:creationId xmlns:a16="http://schemas.microsoft.com/office/drawing/2014/main" id="{89AB137A-DFB7-4593-9F3F-97F05702DC36}"/>
              </a:ext>
            </a:extLst>
          </p:cNvPr>
          <p:cNvPicPr>
            <a:picLocks noGrp="1" noChangeAspect="1"/>
          </p:cNvPicPr>
          <p:nvPr>
            <p:ph idx="1"/>
          </p:nvPr>
        </p:nvPicPr>
        <p:blipFill>
          <a:blip r:embed="rId2"/>
          <a:stretch>
            <a:fillRect/>
          </a:stretch>
        </p:blipFill>
        <p:spPr>
          <a:xfrm>
            <a:off x="2126120" y="1974655"/>
            <a:ext cx="7012269" cy="4078826"/>
          </a:xfrm>
        </p:spPr>
      </p:pic>
    </p:spTree>
    <p:extLst>
      <p:ext uri="{BB962C8B-B14F-4D97-AF65-F5344CB8AC3E}">
        <p14:creationId xmlns:p14="http://schemas.microsoft.com/office/powerpoint/2010/main" val="418883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8A12-9EE1-4E97-B3AC-61269FEE3875}"/>
              </a:ext>
            </a:extLst>
          </p:cNvPr>
          <p:cNvSpPr>
            <a:spLocks noGrp="1"/>
          </p:cNvSpPr>
          <p:nvPr>
            <p:ph type="title"/>
          </p:nvPr>
        </p:nvSpPr>
        <p:spPr>
          <a:xfrm>
            <a:off x="1172452" y="1323916"/>
            <a:ext cx="3657515" cy="1171634"/>
          </a:xfrm>
        </p:spPr>
        <p:txBody>
          <a:bodyPr>
            <a:normAutofit fontScale="90000"/>
          </a:bodyPr>
          <a:lstStyle/>
          <a:p>
            <a:br>
              <a:rPr lang="en-US" dirty="0"/>
            </a:br>
            <a:r>
              <a:rPr lang="en-US" sz="3100" dirty="0"/>
              <a:t>South of Town Center</a:t>
            </a:r>
            <a:br>
              <a:rPr lang="en-US" sz="3100" dirty="0"/>
            </a:br>
            <a:r>
              <a:rPr lang="en-US" sz="3100" dirty="0"/>
              <a:t>Feasibility Study</a:t>
            </a:r>
          </a:p>
        </p:txBody>
      </p:sp>
      <p:pic>
        <p:nvPicPr>
          <p:cNvPr id="6" name="Content Placeholder 5">
            <a:extLst>
              <a:ext uri="{FF2B5EF4-FFF2-40B4-BE49-F238E27FC236}">
                <a16:creationId xmlns:a16="http://schemas.microsoft.com/office/drawing/2014/main" id="{725D5EA1-A236-4918-8E11-684436DAED78}"/>
              </a:ext>
            </a:extLst>
          </p:cNvPr>
          <p:cNvPicPr>
            <a:picLocks noGrp="1" noChangeAspect="1"/>
          </p:cNvPicPr>
          <p:nvPr>
            <p:ph idx="1"/>
          </p:nvPr>
        </p:nvPicPr>
        <p:blipFill>
          <a:blip r:embed="rId2"/>
          <a:stretch>
            <a:fillRect/>
          </a:stretch>
        </p:blipFill>
        <p:spPr>
          <a:xfrm>
            <a:off x="5654694" y="-2898"/>
            <a:ext cx="4628099" cy="6049165"/>
          </a:xfrm>
        </p:spPr>
      </p:pic>
      <p:sp>
        <p:nvSpPr>
          <p:cNvPr id="4" name="Text Placeholder 3">
            <a:extLst>
              <a:ext uri="{FF2B5EF4-FFF2-40B4-BE49-F238E27FC236}">
                <a16:creationId xmlns:a16="http://schemas.microsoft.com/office/drawing/2014/main" id="{9CDEBD5B-9176-41D5-88DD-42914A36048C}"/>
              </a:ext>
            </a:extLst>
          </p:cNvPr>
          <p:cNvSpPr>
            <a:spLocks noGrp="1"/>
          </p:cNvSpPr>
          <p:nvPr>
            <p:ph type="body" sz="half" idx="2"/>
          </p:nvPr>
        </p:nvSpPr>
        <p:spPr>
          <a:xfrm>
            <a:off x="1252539" y="3205491"/>
            <a:ext cx="3849648" cy="2248181"/>
          </a:xfrm>
        </p:spPr>
        <p:txBody>
          <a:bodyPr>
            <a:normAutofit fontScale="92500" lnSpcReduction="10000"/>
          </a:bodyPr>
          <a:lstStyle/>
          <a:p>
            <a:r>
              <a:rPr lang="en-US" sz="1800" dirty="0"/>
              <a:t>On 11-24-20 </a:t>
            </a:r>
            <a:r>
              <a:rPr lang="en-US" sz="1800" b="1" dirty="0"/>
              <a:t>Michael C. Gallant, PE</a:t>
            </a:r>
            <a:r>
              <a:rPr lang="en-US" sz="1800" dirty="0"/>
              <a:t>, completed a Multi-Use Path Economic and Feasibility Study.  </a:t>
            </a:r>
          </a:p>
          <a:p>
            <a:r>
              <a:rPr lang="en-US" sz="1800" dirty="0"/>
              <a:t>A copy of this study can be found on the Town Website at </a:t>
            </a:r>
            <a:r>
              <a:rPr lang="en-US" sz="1800" dirty="0">
                <a:hlinkClick r:id="rId3"/>
              </a:rPr>
              <a:t>https://topsailbeach.org/LinkClick.aspx?fileticket=zewYxZvjWjE%3d&amp;portalid=0</a:t>
            </a:r>
            <a:endParaRPr lang="en-US" sz="1800" dirty="0"/>
          </a:p>
          <a:p>
            <a:endParaRPr lang="en-US" dirty="0"/>
          </a:p>
        </p:txBody>
      </p:sp>
    </p:spTree>
    <p:extLst>
      <p:ext uri="{BB962C8B-B14F-4D97-AF65-F5344CB8AC3E}">
        <p14:creationId xmlns:p14="http://schemas.microsoft.com/office/powerpoint/2010/main" val="98233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C6CC-E7FE-486C-83D1-46DD2DB97D6F}"/>
              </a:ext>
            </a:extLst>
          </p:cNvPr>
          <p:cNvSpPr>
            <a:spLocks noGrp="1"/>
          </p:cNvSpPr>
          <p:nvPr>
            <p:ph type="title"/>
          </p:nvPr>
        </p:nvSpPr>
        <p:spPr/>
        <p:txBody>
          <a:bodyPr/>
          <a:lstStyle/>
          <a:p>
            <a:r>
              <a:rPr lang="en-US" dirty="0"/>
              <a:t>Gallant Feasibility Study</a:t>
            </a:r>
          </a:p>
        </p:txBody>
      </p:sp>
      <p:sp>
        <p:nvSpPr>
          <p:cNvPr id="3" name="Content Placeholder 2">
            <a:extLst>
              <a:ext uri="{FF2B5EF4-FFF2-40B4-BE49-F238E27FC236}">
                <a16:creationId xmlns:a16="http://schemas.microsoft.com/office/drawing/2014/main" id="{AF4759E8-44E7-4A64-ABA8-D60FCAA363BE}"/>
              </a:ext>
            </a:extLst>
          </p:cNvPr>
          <p:cNvSpPr>
            <a:spLocks noGrp="1"/>
          </p:cNvSpPr>
          <p:nvPr>
            <p:ph idx="1"/>
          </p:nvPr>
        </p:nvSpPr>
        <p:spPr>
          <a:xfrm>
            <a:off x="1451580" y="2020495"/>
            <a:ext cx="9049733" cy="3450613"/>
          </a:xfrm>
        </p:spPr>
        <p:txBody>
          <a:bodyPr>
            <a:normAutofit/>
          </a:bodyPr>
          <a:lstStyle/>
          <a:p>
            <a:r>
              <a:rPr lang="en-US" sz="2400" dirty="0"/>
              <a:t>Focused solely on the South of Town Center phase of the project </a:t>
            </a:r>
          </a:p>
          <a:p>
            <a:r>
              <a:rPr lang="en-US" sz="2400" dirty="0"/>
              <a:t>Analyzed the costs and feasibility of a multi-use path South of Town Center</a:t>
            </a:r>
          </a:p>
          <a:p>
            <a:r>
              <a:rPr lang="en-US" sz="2400" dirty="0"/>
              <a:t>Examined “possible drainage and future utility impacts” as well as “impacts to driveways and landscaping that fall within the public right of way”</a:t>
            </a:r>
          </a:p>
        </p:txBody>
      </p:sp>
    </p:spTree>
    <p:extLst>
      <p:ext uri="{BB962C8B-B14F-4D97-AF65-F5344CB8AC3E}">
        <p14:creationId xmlns:p14="http://schemas.microsoft.com/office/powerpoint/2010/main" val="2048248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C6CC-E7FE-486C-83D1-46DD2DB97D6F}"/>
              </a:ext>
            </a:extLst>
          </p:cNvPr>
          <p:cNvSpPr>
            <a:spLocks noGrp="1"/>
          </p:cNvSpPr>
          <p:nvPr>
            <p:ph type="title"/>
          </p:nvPr>
        </p:nvSpPr>
        <p:spPr/>
        <p:txBody>
          <a:bodyPr/>
          <a:lstStyle/>
          <a:p>
            <a:r>
              <a:rPr lang="en-US" dirty="0"/>
              <a:t>Gallant Feasibility Study (Con’t)</a:t>
            </a:r>
          </a:p>
        </p:txBody>
      </p:sp>
      <p:sp>
        <p:nvSpPr>
          <p:cNvPr id="3" name="Content Placeholder 2">
            <a:extLst>
              <a:ext uri="{FF2B5EF4-FFF2-40B4-BE49-F238E27FC236}">
                <a16:creationId xmlns:a16="http://schemas.microsoft.com/office/drawing/2014/main" id="{AF4759E8-44E7-4A64-ABA8-D60FCAA363BE}"/>
              </a:ext>
            </a:extLst>
          </p:cNvPr>
          <p:cNvSpPr>
            <a:spLocks noGrp="1"/>
          </p:cNvSpPr>
          <p:nvPr>
            <p:ph idx="1"/>
          </p:nvPr>
        </p:nvSpPr>
        <p:spPr>
          <a:xfrm>
            <a:off x="1451580" y="2015732"/>
            <a:ext cx="9468834" cy="3450613"/>
          </a:xfrm>
        </p:spPr>
        <p:txBody>
          <a:bodyPr>
            <a:normAutofit/>
          </a:bodyPr>
          <a:lstStyle/>
          <a:p>
            <a:r>
              <a:rPr lang="en-US" sz="2400" dirty="0"/>
              <a:t>The Gallant Study looked at 5 possible options</a:t>
            </a:r>
          </a:p>
          <a:p>
            <a:r>
              <a:rPr lang="en-US" sz="2400" dirty="0"/>
              <a:t>The Parks and Recreation Advisory Committee decided to focus on the 2 lowest cost options identified in the Study as Option 1 and Option 1A</a:t>
            </a:r>
          </a:p>
          <a:p>
            <a:pPr lvl="1"/>
            <a:r>
              <a:rPr lang="en-US" sz="2000" dirty="0"/>
              <a:t>Gallant Study Option 1A is the same as South of Town Center – Option 1 above</a:t>
            </a:r>
          </a:p>
          <a:p>
            <a:pPr lvl="1"/>
            <a:r>
              <a:rPr lang="en-US" sz="2000" dirty="0"/>
              <a:t>Gallant Study Option 1 is the same as South of Town Center – Option 2 above</a:t>
            </a:r>
          </a:p>
        </p:txBody>
      </p:sp>
    </p:spTree>
    <p:extLst>
      <p:ext uri="{BB962C8B-B14F-4D97-AF65-F5344CB8AC3E}">
        <p14:creationId xmlns:p14="http://schemas.microsoft.com/office/powerpoint/2010/main" val="3398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6A41-E9B1-43DB-894F-7690B29C1BCC}"/>
              </a:ext>
            </a:extLst>
          </p:cNvPr>
          <p:cNvSpPr>
            <a:spLocks noGrp="1"/>
          </p:cNvSpPr>
          <p:nvPr>
            <p:ph type="title"/>
          </p:nvPr>
        </p:nvSpPr>
        <p:spPr/>
        <p:txBody>
          <a:bodyPr>
            <a:normAutofit/>
          </a:bodyPr>
          <a:lstStyle/>
          <a:p>
            <a:r>
              <a:rPr lang="en-US" sz="2800" dirty="0"/>
              <a:t>South of Town Center – Estimated Costs</a:t>
            </a:r>
            <a:br>
              <a:rPr lang="en-US" sz="2800" dirty="0"/>
            </a:br>
            <a:r>
              <a:rPr lang="en-US" sz="2800" dirty="0"/>
              <a:t>(Gallant Study Option 1A &amp; Option 1)</a:t>
            </a:r>
          </a:p>
        </p:txBody>
      </p:sp>
      <p:sp>
        <p:nvSpPr>
          <p:cNvPr id="3" name="Content Placeholder 2">
            <a:extLst>
              <a:ext uri="{FF2B5EF4-FFF2-40B4-BE49-F238E27FC236}">
                <a16:creationId xmlns:a16="http://schemas.microsoft.com/office/drawing/2014/main" id="{4C423580-2428-46D4-BB21-FE671E517CF4}"/>
              </a:ext>
            </a:extLst>
          </p:cNvPr>
          <p:cNvSpPr>
            <a:spLocks noGrp="1"/>
          </p:cNvSpPr>
          <p:nvPr>
            <p:ph idx="1"/>
          </p:nvPr>
        </p:nvSpPr>
        <p:spPr>
          <a:xfrm>
            <a:off x="1451579" y="2015732"/>
            <a:ext cx="9154509" cy="3450613"/>
          </a:xfrm>
        </p:spPr>
        <p:txBody>
          <a:bodyPr>
            <a:normAutofit/>
          </a:bodyPr>
          <a:lstStyle/>
          <a:p>
            <a:pPr marL="0" indent="0">
              <a:buNone/>
            </a:pPr>
            <a:r>
              <a:rPr lang="en-US" sz="2800" dirty="0"/>
              <a:t>Option 1</a:t>
            </a:r>
          </a:p>
          <a:p>
            <a:r>
              <a:rPr lang="en-US" sz="2400" dirty="0"/>
              <a:t>5-foot Multi-Use Path on the East Side of Anderson and a 4-ft Bike Lane on both sides of Anderson – Estimated Cost: $594,688</a:t>
            </a:r>
          </a:p>
          <a:p>
            <a:pPr marL="0" indent="0">
              <a:buNone/>
            </a:pPr>
            <a:r>
              <a:rPr lang="en-US" sz="2800" dirty="0"/>
              <a:t>Option 2</a:t>
            </a:r>
          </a:p>
          <a:p>
            <a:r>
              <a:rPr lang="en-US" sz="2400" dirty="0"/>
              <a:t>8-ft Multi-Use Path on the East Side of Anderson and no Bike Lanes – Estimated Cost: $564,650</a:t>
            </a:r>
          </a:p>
          <a:p>
            <a:pPr marL="0" indent="0">
              <a:buNone/>
            </a:pPr>
            <a:endParaRPr lang="en-US" dirty="0"/>
          </a:p>
        </p:txBody>
      </p:sp>
    </p:spTree>
    <p:extLst>
      <p:ext uri="{BB962C8B-B14F-4D97-AF65-F5344CB8AC3E}">
        <p14:creationId xmlns:p14="http://schemas.microsoft.com/office/powerpoint/2010/main" val="4147606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AA35-4327-45EB-89DA-AD37638E49E5}"/>
              </a:ext>
            </a:extLst>
          </p:cNvPr>
          <p:cNvSpPr>
            <a:spLocks noGrp="1"/>
          </p:cNvSpPr>
          <p:nvPr>
            <p:ph type="title"/>
          </p:nvPr>
        </p:nvSpPr>
        <p:spPr>
          <a:xfrm>
            <a:off x="1451579" y="280491"/>
            <a:ext cx="9603275" cy="1573263"/>
          </a:xfrm>
        </p:spPr>
        <p:txBody>
          <a:bodyPr>
            <a:normAutofit/>
          </a:bodyPr>
          <a:lstStyle/>
          <a:p>
            <a:r>
              <a:rPr lang="en-US" dirty="0"/>
              <a:t>South of Town Center – Option 1</a:t>
            </a:r>
            <a:br>
              <a:rPr lang="en-US" dirty="0"/>
            </a:br>
            <a:r>
              <a:rPr lang="en-US" dirty="0"/>
              <a:t>Gallant Study (option 1A) Pros and Cons</a:t>
            </a:r>
            <a:br>
              <a:rPr lang="en-US" dirty="0"/>
            </a:br>
            <a:r>
              <a:rPr lang="en-US" sz="2200" dirty="0"/>
              <a:t>5-ft Multi-Use Path on the East Side of Anderson and a </a:t>
            </a:r>
            <a:br>
              <a:rPr lang="en-US" sz="2200" dirty="0"/>
            </a:br>
            <a:r>
              <a:rPr lang="en-US" sz="2200" dirty="0"/>
              <a:t>4-ft Bike Lane on both sides of Anderson</a:t>
            </a:r>
          </a:p>
        </p:txBody>
      </p:sp>
      <p:sp>
        <p:nvSpPr>
          <p:cNvPr id="3" name="Content Placeholder 2">
            <a:extLst>
              <a:ext uri="{FF2B5EF4-FFF2-40B4-BE49-F238E27FC236}">
                <a16:creationId xmlns:a16="http://schemas.microsoft.com/office/drawing/2014/main" id="{62809D84-8F8E-42B5-9460-A4DF2BEDC328}"/>
              </a:ext>
            </a:extLst>
          </p:cNvPr>
          <p:cNvSpPr>
            <a:spLocks noGrp="1"/>
          </p:cNvSpPr>
          <p:nvPr>
            <p:ph idx="1"/>
          </p:nvPr>
        </p:nvSpPr>
        <p:spPr/>
        <p:txBody>
          <a:bodyPr/>
          <a:lstStyle/>
          <a:p>
            <a:r>
              <a:rPr lang="en-US" dirty="0"/>
              <a:t>Pros</a:t>
            </a:r>
          </a:p>
          <a:p>
            <a:pPr lvl="1"/>
            <a:r>
              <a:rPr lang="en-US" dirty="0"/>
              <a:t>Allows for a wide 5 foot path from Crews Ave to Trout Ave and the addition of bicycle lanes to both sides of South Anderson Blvd.</a:t>
            </a:r>
          </a:p>
          <a:p>
            <a:pPr lvl="1"/>
            <a:r>
              <a:rPr lang="en-US" dirty="0"/>
              <a:t>Asphalt pavement is easily repaired in the case of utility work or other damage to the pavement.</a:t>
            </a:r>
          </a:p>
          <a:p>
            <a:pPr lvl="1"/>
            <a:r>
              <a:rPr lang="en-US" dirty="0"/>
              <a:t>Replaces the existing bike path that is not deemed sufficient.</a:t>
            </a:r>
          </a:p>
          <a:p>
            <a:pPr lvl="1"/>
            <a:r>
              <a:rPr lang="en-US" dirty="0"/>
              <a:t>Because this option proposes a thinner MUP the impact to landscaping and other items will be reduced. This option also adds less impervious surface than Option 1 (our Option 2)</a:t>
            </a:r>
          </a:p>
        </p:txBody>
      </p:sp>
    </p:spTree>
    <p:extLst>
      <p:ext uri="{BB962C8B-B14F-4D97-AF65-F5344CB8AC3E}">
        <p14:creationId xmlns:p14="http://schemas.microsoft.com/office/powerpoint/2010/main" val="300484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AA35-4327-45EB-89DA-AD37638E49E5}"/>
              </a:ext>
            </a:extLst>
          </p:cNvPr>
          <p:cNvSpPr>
            <a:spLocks noGrp="1"/>
          </p:cNvSpPr>
          <p:nvPr>
            <p:ph type="title"/>
          </p:nvPr>
        </p:nvSpPr>
        <p:spPr>
          <a:xfrm>
            <a:off x="1451579" y="168295"/>
            <a:ext cx="9603275" cy="1685460"/>
          </a:xfrm>
        </p:spPr>
        <p:txBody>
          <a:bodyPr>
            <a:normAutofit/>
          </a:bodyPr>
          <a:lstStyle/>
          <a:p>
            <a:r>
              <a:rPr lang="en-US" dirty="0"/>
              <a:t>South of Town Center – Option 1</a:t>
            </a:r>
            <a:br>
              <a:rPr lang="en-US" dirty="0"/>
            </a:br>
            <a:r>
              <a:rPr lang="en-US" dirty="0"/>
              <a:t>Gallant Study (option 1A) Pros and Cons</a:t>
            </a:r>
            <a:br>
              <a:rPr lang="en-US" dirty="0"/>
            </a:br>
            <a:r>
              <a:rPr lang="en-US" sz="2200" dirty="0"/>
              <a:t>5-ft Multi-Use Path (MUP) on the East Side of Anderson and a </a:t>
            </a:r>
            <a:br>
              <a:rPr lang="en-US" sz="2200" dirty="0"/>
            </a:br>
            <a:r>
              <a:rPr lang="en-US" sz="2200" dirty="0"/>
              <a:t>4-ft Bike Lane on both sides of Anderson</a:t>
            </a:r>
          </a:p>
        </p:txBody>
      </p:sp>
      <p:sp>
        <p:nvSpPr>
          <p:cNvPr id="3" name="Content Placeholder 2">
            <a:extLst>
              <a:ext uri="{FF2B5EF4-FFF2-40B4-BE49-F238E27FC236}">
                <a16:creationId xmlns:a16="http://schemas.microsoft.com/office/drawing/2014/main" id="{62809D84-8F8E-42B5-9460-A4DF2BEDC328}"/>
              </a:ext>
            </a:extLst>
          </p:cNvPr>
          <p:cNvSpPr>
            <a:spLocks noGrp="1"/>
          </p:cNvSpPr>
          <p:nvPr>
            <p:ph idx="1"/>
          </p:nvPr>
        </p:nvSpPr>
        <p:spPr/>
        <p:txBody>
          <a:bodyPr/>
          <a:lstStyle/>
          <a:p>
            <a:r>
              <a:rPr lang="en-US" dirty="0"/>
              <a:t>Cons</a:t>
            </a:r>
          </a:p>
          <a:p>
            <a:pPr lvl="1"/>
            <a:r>
              <a:rPr lang="en-US" dirty="0"/>
              <a:t>Asphalt is not a durable as concrete.</a:t>
            </a:r>
          </a:p>
          <a:p>
            <a:pPr lvl="1"/>
            <a:r>
              <a:rPr lang="en-US" dirty="0"/>
              <a:t>It is likely that the installation of this MUP will displace landscaping and other items currently in the public ROW.</a:t>
            </a:r>
          </a:p>
          <a:p>
            <a:pPr lvl="1"/>
            <a:r>
              <a:rPr lang="en-US" dirty="0"/>
              <a:t>This option adds impervious surfaces to an area that already has issues with ponding and standing water after storm events.</a:t>
            </a:r>
          </a:p>
          <a:p>
            <a:pPr lvl="1"/>
            <a:r>
              <a:rPr lang="en-US" dirty="0"/>
              <a:t>Although this option will be constructed on the NCDOT ROW the Town will be responsible for any and all maintenance issues with the MUP.</a:t>
            </a:r>
          </a:p>
          <a:p>
            <a:pPr lvl="1"/>
            <a:r>
              <a:rPr lang="en-US" dirty="0"/>
              <a:t>This option creates surfaces that may prove to be in conflict with future utility installation.</a:t>
            </a:r>
          </a:p>
        </p:txBody>
      </p:sp>
    </p:spTree>
    <p:extLst>
      <p:ext uri="{BB962C8B-B14F-4D97-AF65-F5344CB8AC3E}">
        <p14:creationId xmlns:p14="http://schemas.microsoft.com/office/powerpoint/2010/main" val="1789725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AA35-4327-45EB-89DA-AD37638E49E5}"/>
              </a:ext>
            </a:extLst>
          </p:cNvPr>
          <p:cNvSpPr>
            <a:spLocks noGrp="1"/>
          </p:cNvSpPr>
          <p:nvPr>
            <p:ph type="title"/>
          </p:nvPr>
        </p:nvSpPr>
        <p:spPr>
          <a:xfrm>
            <a:off x="1451579" y="218783"/>
            <a:ext cx="9603275" cy="1634971"/>
          </a:xfrm>
        </p:spPr>
        <p:txBody>
          <a:bodyPr>
            <a:normAutofit/>
          </a:bodyPr>
          <a:lstStyle/>
          <a:p>
            <a:r>
              <a:rPr lang="en-US" dirty="0"/>
              <a:t>South of Town Center – Option 2</a:t>
            </a:r>
            <a:br>
              <a:rPr lang="en-US" dirty="0"/>
            </a:br>
            <a:r>
              <a:rPr lang="en-US" dirty="0"/>
              <a:t>Gallant Study (option 1) Pros and Cons</a:t>
            </a:r>
            <a:br>
              <a:rPr lang="en-US" dirty="0"/>
            </a:br>
            <a:r>
              <a:rPr lang="en-US" sz="2200" dirty="0"/>
              <a:t>8-ft Multi-Use Path on the East Side of Anderson and no Bike Lanes</a:t>
            </a:r>
          </a:p>
        </p:txBody>
      </p:sp>
      <p:sp>
        <p:nvSpPr>
          <p:cNvPr id="3" name="Content Placeholder 2">
            <a:extLst>
              <a:ext uri="{FF2B5EF4-FFF2-40B4-BE49-F238E27FC236}">
                <a16:creationId xmlns:a16="http://schemas.microsoft.com/office/drawing/2014/main" id="{62809D84-8F8E-42B5-9460-A4DF2BEDC328}"/>
              </a:ext>
            </a:extLst>
          </p:cNvPr>
          <p:cNvSpPr>
            <a:spLocks noGrp="1"/>
          </p:cNvSpPr>
          <p:nvPr>
            <p:ph idx="1"/>
          </p:nvPr>
        </p:nvSpPr>
        <p:spPr/>
        <p:txBody>
          <a:bodyPr/>
          <a:lstStyle/>
          <a:p>
            <a:r>
              <a:rPr lang="en-US" dirty="0"/>
              <a:t>Pros</a:t>
            </a:r>
          </a:p>
          <a:p>
            <a:pPr lvl="1"/>
            <a:r>
              <a:rPr lang="en-US" dirty="0"/>
              <a:t>Allows for a wide 8 foot path from Crews Ave to Trout Ave.</a:t>
            </a:r>
          </a:p>
          <a:p>
            <a:pPr lvl="1"/>
            <a:r>
              <a:rPr lang="en-US" dirty="0"/>
              <a:t>Asphalt pavement is easily repaired in the case of utility work or other damage to the pavement.</a:t>
            </a:r>
          </a:p>
          <a:p>
            <a:pPr lvl="1"/>
            <a:r>
              <a:rPr lang="en-US" dirty="0"/>
              <a:t>Replaces existing bike path that is not deemed sufficient.</a:t>
            </a:r>
          </a:p>
          <a:p>
            <a:pPr lvl="1"/>
            <a:r>
              <a:rPr lang="en-US" dirty="0"/>
              <a:t>This is the least expensive option.</a:t>
            </a:r>
          </a:p>
        </p:txBody>
      </p:sp>
    </p:spTree>
    <p:extLst>
      <p:ext uri="{BB962C8B-B14F-4D97-AF65-F5344CB8AC3E}">
        <p14:creationId xmlns:p14="http://schemas.microsoft.com/office/powerpoint/2010/main" val="2448859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AA35-4327-45EB-89DA-AD37638E49E5}"/>
              </a:ext>
            </a:extLst>
          </p:cNvPr>
          <p:cNvSpPr>
            <a:spLocks noGrp="1"/>
          </p:cNvSpPr>
          <p:nvPr>
            <p:ph type="title"/>
          </p:nvPr>
        </p:nvSpPr>
        <p:spPr>
          <a:xfrm>
            <a:off x="1451579" y="235613"/>
            <a:ext cx="9603275" cy="1618142"/>
          </a:xfrm>
        </p:spPr>
        <p:txBody>
          <a:bodyPr>
            <a:normAutofit/>
          </a:bodyPr>
          <a:lstStyle/>
          <a:p>
            <a:r>
              <a:rPr lang="en-US" dirty="0"/>
              <a:t>South of Town Center – Option 2</a:t>
            </a:r>
            <a:br>
              <a:rPr lang="en-US" dirty="0"/>
            </a:br>
            <a:r>
              <a:rPr lang="en-US" dirty="0"/>
              <a:t>Gallant Study (option 1) Pros and Cons</a:t>
            </a:r>
            <a:br>
              <a:rPr lang="en-US" dirty="0"/>
            </a:br>
            <a:r>
              <a:rPr lang="en-US" sz="2200" dirty="0"/>
              <a:t>8-ft Multi-Use Path on the East Side of Anderson and no Bike Lanes</a:t>
            </a:r>
          </a:p>
        </p:txBody>
      </p:sp>
      <p:sp>
        <p:nvSpPr>
          <p:cNvPr id="3" name="Content Placeholder 2">
            <a:extLst>
              <a:ext uri="{FF2B5EF4-FFF2-40B4-BE49-F238E27FC236}">
                <a16:creationId xmlns:a16="http://schemas.microsoft.com/office/drawing/2014/main" id="{62809D84-8F8E-42B5-9460-A4DF2BEDC328}"/>
              </a:ext>
            </a:extLst>
          </p:cNvPr>
          <p:cNvSpPr>
            <a:spLocks noGrp="1"/>
          </p:cNvSpPr>
          <p:nvPr>
            <p:ph idx="1"/>
          </p:nvPr>
        </p:nvSpPr>
        <p:spPr/>
        <p:txBody>
          <a:bodyPr/>
          <a:lstStyle/>
          <a:p>
            <a:r>
              <a:rPr lang="en-US" dirty="0"/>
              <a:t>Cons</a:t>
            </a:r>
          </a:p>
          <a:p>
            <a:pPr lvl="1"/>
            <a:r>
              <a:rPr lang="en-US" dirty="0"/>
              <a:t>Asphalt is not as durable as concrete.</a:t>
            </a:r>
          </a:p>
          <a:p>
            <a:pPr lvl="1"/>
            <a:r>
              <a:rPr lang="en-US" dirty="0"/>
              <a:t>It is likely that the installation of this MUP will displace landscaping and other items currently in the public ROW.</a:t>
            </a:r>
          </a:p>
          <a:p>
            <a:pPr lvl="1"/>
            <a:r>
              <a:rPr lang="en-US" dirty="0"/>
              <a:t>This option adds impervious surfaces to an area that already has issues with ponding and standing water after storm events.</a:t>
            </a:r>
          </a:p>
          <a:p>
            <a:pPr lvl="1"/>
            <a:r>
              <a:rPr lang="en-US" dirty="0"/>
              <a:t>Although this option will be constructed on the NCDOT ROW the Town will be responsible for any and all maintenance and issues with the MUP.</a:t>
            </a:r>
          </a:p>
          <a:p>
            <a:pPr lvl="1"/>
            <a:r>
              <a:rPr lang="en-US" dirty="0"/>
              <a:t>This option creates surfaces that may prove to be in conflict with future utility installation.</a:t>
            </a:r>
          </a:p>
        </p:txBody>
      </p:sp>
    </p:spTree>
    <p:extLst>
      <p:ext uri="{BB962C8B-B14F-4D97-AF65-F5344CB8AC3E}">
        <p14:creationId xmlns:p14="http://schemas.microsoft.com/office/powerpoint/2010/main" val="1753781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9E55-5863-4E4E-920A-A66993A2E5F9}"/>
              </a:ext>
            </a:extLst>
          </p:cNvPr>
          <p:cNvSpPr>
            <a:spLocks noGrp="1"/>
          </p:cNvSpPr>
          <p:nvPr>
            <p:ph type="title"/>
          </p:nvPr>
        </p:nvSpPr>
        <p:spPr/>
        <p:txBody>
          <a:bodyPr/>
          <a:lstStyle/>
          <a:p>
            <a:r>
              <a:rPr lang="en-US" dirty="0"/>
              <a:t>Bike Walk Plan Summary</a:t>
            </a:r>
          </a:p>
        </p:txBody>
      </p:sp>
      <p:sp>
        <p:nvSpPr>
          <p:cNvPr id="3" name="Content Placeholder 2">
            <a:extLst>
              <a:ext uri="{FF2B5EF4-FFF2-40B4-BE49-F238E27FC236}">
                <a16:creationId xmlns:a16="http://schemas.microsoft.com/office/drawing/2014/main" id="{D9E4256B-6F36-4620-A05A-404FAC12ACB8}"/>
              </a:ext>
            </a:extLst>
          </p:cNvPr>
          <p:cNvSpPr>
            <a:spLocks noGrp="1"/>
          </p:cNvSpPr>
          <p:nvPr>
            <p:ph idx="1"/>
          </p:nvPr>
        </p:nvSpPr>
        <p:spPr>
          <a:xfrm>
            <a:off x="1451580" y="2015732"/>
            <a:ext cx="9640284" cy="4037749"/>
          </a:xfrm>
        </p:spPr>
        <p:txBody>
          <a:bodyPr>
            <a:normAutofit fontScale="85000" lnSpcReduction="20000"/>
          </a:bodyPr>
          <a:lstStyle/>
          <a:p>
            <a:r>
              <a:rPr lang="en-US" sz="1900" dirty="0"/>
              <a:t>North of Town Center</a:t>
            </a:r>
          </a:p>
          <a:p>
            <a:pPr lvl="1"/>
            <a:r>
              <a:rPr lang="en-US" sz="1900" dirty="0"/>
              <a:t>Option 1 – 5-ft Multi-Use Path on the West Side of Anderson and a 4-ft Bike Lane on both sides of Anderson</a:t>
            </a:r>
          </a:p>
          <a:p>
            <a:pPr lvl="1"/>
            <a:r>
              <a:rPr lang="en-US" sz="1900" dirty="0"/>
              <a:t>Option 2 – 8-ft Multi-Use Path on the West Side of Anderson and no Bike Lanes</a:t>
            </a:r>
          </a:p>
          <a:p>
            <a:r>
              <a:rPr lang="en-US" sz="1900" dirty="0"/>
              <a:t>Town Center</a:t>
            </a:r>
          </a:p>
          <a:p>
            <a:pPr lvl="1"/>
            <a:r>
              <a:rPr lang="en-US" sz="1900" dirty="0"/>
              <a:t>Option 1 – 7.5-ft sidewalk on both sides of Anderson; 8-ft Parallel Parking on the East side of Anderson; 18-ft Angled Parking on the West side of Anderson; existing 10-ft travel lanes</a:t>
            </a:r>
          </a:p>
          <a:p>
            <a:pPr lvl="1"/>
            <a:r>
              <a:rPr lang="en-US" sz="1900" dirty="0"/>
              <a:t>Option 2 – 7.5 ft side walk on both sides of Anderson; 18-ft Angled Parking on both sides of Anderson; existing 10-ft travel lanes</a:t>
            </a:r>
          </a:p>
          <a:p>
            <a:r>
              <a:rPr lang="en-US" sz="1900" dirty="0"/>
              <a:t>South of Town Center</a:t>
            </a:r>
          </a:p>
          <a:p>
            <a:pPr lvl="1"/>
            <a:r>
              <a:rPr lang="en-US" sz="1900" dirty="0"/>
              <a:t>Option 1 – 5-ft Multi-Use Path on the East Side of Anderson and a 4-ft Bike Lane on both sides of Anderson</a:t>
            </a:r>
          </a:p>
          <a:p>
            <a:pPr lvl="1"/>
            <a:r>
              <a:rPr lang="en-US" sz="1900" dirty="0"/>
              <a:t>Option 2 – 8-ft Multi-Use Path on the East Side of Anderson and no Bike Lanes</a:t>
            </a:r>
          </a:p>
          <a:p>
            <a:pPr lvl="1"/>
            <a:endParaRPr lang="en-US" dirty="0"/>
          </a:p>
        </p:txBody>
      </p:sp>
    </p:spTree>
    <p:extLst>
      <p:ext uri="{BB962C8B-B14F-4D97-AF65-F5344CB8AC3E}">
        <p14:creationId xmlns:p14="http://schemas.microsoft.com/office/powerpoint/2010/main" val="398182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8713-CF33-4228-9F44-C89120286886}"/>
              </a:ext>
            </a:extLst>
          </p:cNvPr>
          <p:cNvSpPr>
            <a:spLocks noGrp="1"/>
          </p:cNvSpPr>
          <p:nvPr>
            <p:ph type="title"/>
          </p:nvPr>
        </p:nvSpPr>
        <p:spPr/>
        <p:txBody>
          <a:bodyPr/>
          <a:lstStyle/>
          <a:p>
            <a:r>
              <a:rPr lang="en-US" dirty="0"/>
              <a:t>Survey Results</a:t>
            </a:r>
            <a:br>
              <a:rPr lang="en-US" dirty="0"/>
            </a:br>
            <a:r>
              <a:rPr lang="en-US" sz="1800" dirty="0"/>
              <a:t>Question: how do you rate the walking conditions in topsail beach?</a:t>
            </a:r>
          </a:p>
        </p:txBody>
      </p:sp>
      <p:pic>
        <p:nvPicPr>
          <p:cNvPr id="7" name="Content Placeholder 6">
            <a:extLst>
              <a:ext uri="{FF2B5EF4-FFF2-40B4-BE49-F238E27FC236}">
                <a16:creationId xmlns:a16="http://schemas.microsoft.com/office/drawing/2014/main" id="{F15F6A01-37BE-4D3C-8693-2E69F69C7668}"/>
              </a:ext>
            </a:extLst>
          </p:cNvPr>
          <p:cNvPicPr>
            <a:picLocks noGrp="1" noChangeAspect="1"/>
          </p:cNvPicPr>
          <p:nvPr>
            <p:ph idx="1"/>
          </p:nvPr>
        </p:nvPicPr>
        <p:blipFill>
          <a:blip r:embed="rId2"/>
          <a:stretch>
            <a:fillRect/>
          </a:stretch>
        </p:blipFill>
        <p:spPr>
          <a:xfrm>
            <a:off x="1935387" y="1863189"/>
            <a:ext cx="6934261" cy="3015637"/>
          </a:xfrm>
        </p:spPr>
      </p:pic>
    </p:spTree>
    <p:extLst>
      <p:ext uri="{BB962C8B-B14F-4D97-AF65-F5344CB8AC3E}">
        <p14:creationId xmlns:p14="http://schemas.microsoft.com/office/powerpoint/2010/main" val="1180649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CCA0-8B3A-4184-8B9C-654C65E6C96E}"/>
              </a:ext>
            </a:extLst>
          </p:cNvPr>
          <p:cNvSpPr>
            <a:spLocks noGrp="1"/>
          </p:cNvSpPr>
          <p:nvPr>
            <p:ph type="title"/>
          </p:nvPr>
        </p:nvSpPr>
        <p:spPr>
          <a:xfrm>
            <a:off x="1451579" y="370249"/>
            <a:ext cx="9603275" cy="1483506"/>
          </a:xfrm>
        </p:spPr>
        <p:txBody>
          <a:bodyPr>
            <a:normAutofit fontScale="90000"/>
          </a:bodyPr>
          <a:lstStyle/>
          <a:p>
            <a:r>
              <a:rPr lang="en-US" u="sng" dirty="0">
                <a:solidFill>
                  <a:srgbClr val="FF0000"/>
                </a:solidFill>
              </a:rPr>
              <a:t>Public Forum - march 16, 2021 - 6 pm via Zoom</a:t>
            </a:r>
            <a:br>
              <a:rPr lang="en-US" dirty="0"/>
            </a:br>
            <a:br>
              <a:rPr lang="en-US" dirty="0"/>
            </a:br>
            <a:r>
              <a:rPr lang="en-US" sz="2700" dirty="0"/>
              <a:t>please provide comments on the following questions</a:t>
            </a:r>
          </a:p>
        </p:txBody>
      </p:sp>
      <p:sp>
        <p:nvSpPr>
          <p:cNvPr id="3" name="Content Placeholder 2">
            <a:extLst>
              <a:ext uri="{FF2B5EF4-FFF2-40B4-BE49-F238E27FC236}">
                <a16:creationId xmlns:a16="http://schemas.microsoft.com/office/drawing/2014/main" id="{4CF932FF-737C-4930-BA3D-119D27079277}"/>
              </a:ext>
            </a:extLst>
          </p:cNvPr>
          <p:cNvSpPr>
            <a:spLocks noGrp="1"/>
          </p:cNvSpPr>
          <p:nvPr>
            <p:ph idx="1"/>
          </p:nvPr>
        </p:nvSpPr>
        <p:spPr/>
        <p:txBody>
          <a:bodyPr/>
          <a:lstStyle/>
          <a:p>
            <a:r>
              <a:rPr lang="en-US" sz="2800" dirty="0"/>
              <a:t>Which Phase should be completed first, second and third?</a:t>
            </a:r>
          </a:p>
          <a:p>
            <a:r>
              <a:rPr lang="en-US" sz="2800" dirty="0"/>
              <a:t>Which Option within each Phase is preferable?</a:t>
            </a:r>
          </a:p>
          <a:p>
            <a:r>
              <a:rPr lang="en-US" sz="2800" dirty="0"/>
              <a:t>Are there any concerns that you have with the Bike Walk Plan that have not been addressed?</a:t>
            </a:r>
          </a:p>
          <a:p>
            <a:pPr marL="0" indent="0">
              <a:buNone/>
            </a:pPr>
            <a:endParaRPr lang="en-US" dirty="0"/>
          </a:p>
        </p:txBody>
      </p:sp>
    </p:spTree>
    <p:extLst>
      <p:ext uri="{BB962C8B-B14F-4D97-AF65-F5344CB8AC3E}">
        <p14:creationId xmlns:p14="http://schemas.microsoft.com/office/powerpoint/2010/main" val="178881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8713-CF33-4228-9F44-C89120286886}"/>
              </a:ext>
            </a:extLst>
          </p:cNvPr>
          <p:cNvSpPr>
            <a:spLocks noGrp="1"/>
          </p:cNvSpPr>
          <p:nvPr>
            <p:ph type="title"/>
          </p:nvPr>
        </p:nvSpPr>
        <p:spPr/>
        <p:txBody>
          <a:bodyPr/>
          <a:lstStyle/>
          <a:p>
            <a:r>
              <a:rPr lang="en-US" dirty="0"/>
              <a:t>Survey Results</a:t>
            </a:r>
            <a:br>
              <a:rPr lang="en-US" dirty="0"/>
            </a:br>
            <a:r>
              <a:rPr lang="en-US" sz="1800" dirty="0"/>
              <a:t>Question: how do you rate biking conditions in topsail beach?</a:t>
            </a:r>
          </a:p>
        </p:txBody>
      </p:sp>
      <p:pic>
        <p:nvPicPr>
          <p:cNvPr id="6" name="Content Placeholder 5">
            <a:extLst>
              <a:ext uri="{FF2B5EF4-FFF2-40B4-BE49-F238E27FC236}">
                <a16:creationId xmlns:a16="http://schemas.microsoft.com/office/drawing/2014/main" id="{3FBAA525-FDAF-4087-A85A-6C62B255E154}"/>
              </a:ext>
            </a:extLst>
          </p:cNvPr>
          <p:cNvPicPr>
            <a:picLocks noGrp="1" noChangeAspect="1"/>
          </p:cNvPicPr>
          <p:nvPr>
            <p:ph idx="1"/>
          </p:nvPr>
        </p:nvPicPr>
        <p:blipFill>
          <a:blip r:embed="rId2"/>
          <a:stretch>
            <a:fillRect/>
          </a:stretch>
        </p:blipFill>
        <p:spPr>
          <a:xfrm>
            <a:off x="1929777" y="1932239"/>
            <a:ext cx="8689605" cy="3030180"/>
          </a:xfrm>
        </p:spPr>
      </p:pic>
    </p:spTree>
    <p:extLst>
      <p:ext uri="{BB962C8B-B14F-4D97-AF65-F5344CB8AC3E}">
        <p14:creationId xmlns:p14="http://schemas.microsoft.com/office/powerpoint/2010/main" val="258827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8713-CF33-4228-9F44-C89120286886}"/>
              </a:ext>
            </a:extLst>
          </p:cNvPr>
          <p:cNvSpPr>
            <a:spLocks noGrp="1"/>
          </p:cNvSpPr>
          <p:nvPr>
            <p:ph type="title"/>
          </p:nvPr>
        </p:nvSpPr>
        <p:spPr>
          <a:xfrm>
            <a:off x="1451579" y="527323"/>
            <a:ext cx="9603275" cy="1326431"/>
          </a:xfrm>
        </p:spPr>
        <p:txBody>
          <a:bodyPr>
            <a:normAutofit/>
          </a:bodyPr>
          <a:lstStyle/>
          <a:p>
            <a:r>
              <a:rPr lang="en-US" dirty="0"/>
              <a:t>Survey Results</a:t>
            </a:r>
            <a:br>
              <a:rPr lang="en-US" dirty="0"/>
            </a:br>
            <a:r>
              <a:rPr lang="en-US" sz="1800" dirty="0"/>
              <a:t>Question: In regards to transforming topsail Beach into a more bicycle and pedestrian friendly town, what do you think would be the most important accomplishment?</a:t>
            </a:r>
          </a:p>
        </p:txBody>
      </p:sp>
      <p:pic>
        <p:nvPicPr>
          <p:cNvPr id="7" name="Content Placeholder 6">
            <a:extLst>
              <a:ext uri="{FF2B5EF4-FFF2-40B4-BE49-F238E27FC236}">
                <a16:creationId xmlns:a16="http://schemas.microsoft.com/office/drawing/2014/main" id="{CED850B8-D07E-4203-A64B-B13CE1395D56}"/>
              </a:ext>
            </a:extLst>
          </p:cNvPr>
          <p:cNvPicPr>
            <a:picLocks noGrp="1" noChangeAspect="1"/>
          </p:cNvPicPr>
          <p:nvPr>
            <p:ph idx="1"/>
          </p:nvPr>
        </p:nvPicPr>
        <p:blipFill>
          <a:blip r:embed="rId2"/>
          <a:stretch>
            <a:fillRect/>
          </a:stretch>
        </p:blipFill>
        <p:spPr>
          <a:xfrm>
            <a:off x="1969045" y="1922798"/>
            <a:ext cx="8627897" cy="3358637"/>
          </a:xfrm>
        </p:spPr>
      </p:pic>
    </p:spTree>
    <p:extLst>
      <p:ext uri="{BB962C8B-B14F-4D97-AF65-F5344CB8AC3E}">
        <p14:creationId xmlns:p14="http://schemas.microsoft.com/office/powerpoint/2010/main" val="1304043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D9EE-F30E-48E5-88EB-D5F64E7357B6}"/>
              </a:ext>
            </a:extLst>
          </p:cNvPr>
          <p:cNvSpPr>
            <a:spLocks noGrp="1"/>
          </p:cNvSpPr>
          <p:nvPr>
            <p:ph type="title"/>
          </p:nvPr>
        </p:nvSpPr>
        <p:spPr>
          <a:xfrm>
            <a:off x="1451206" y="1626847"/>
            <a:ext cx="5532328" cy="1333250"/>
          </a:xfrm>
        </p:spPr>
        <p:txBody>
          <a:bodyPr>
            <a:normAutofit/>
          </a:bodyPr>
          <a:lstStyle/>
          <a:p>
            <a:r>
              <a:rPr lang="en-US" sz="2800" b="1" dirty="0"/>
              <a:t>Board of Commissioners Approve Preliminary Bike Walk Plan</a:t>
            </a:r>
          </a:p>
        </p:txBody>
      </p:sp>
      <p:pic>
        <p:nvPicPr>
          <p:cNvPr id="6" name="Picture Placeholder 5">
            <a:extLst>
              <a:ext uri="{FF2B5EF4-FFF2-40B4-BE49-F238E27FC236}">
                <a16:creationId xmlns:a16="http://schemas.microsoft.com/office/drawing/2014/main" id="{71F0CD48-DE61-4C40-BB8E-2D3ECAB92935}"/>
              </a:ext>
            </a:extLst>
          </p:cNvPr>
          <p:cNvPicPr>
            <a:picLocks noGrp="1" noChangeAspect="1"/>
          </p:cNvPicPr>
          <p:nvPr>
            <p:ph type="pic" idx="1"/>
          </p:nvPr>
        </p:nvPicPr>
        <p:blipFill>
          <a:blip r:embed="rId2"/>
          <a:srcRect l="5041" r="5041"/>
          <a:stretch>
            <a:fillRect/>
          </a:stretch>
        </p:blipFill>
        <p:spPr/>
      </p:pic>
      <p:sp>
        <p:nvSpPr>
          <p:cNvPr id="4" name="Text Placeholder 3">
            <a:extLst>
              <a:ext uri="{FF2B5EF4-FFF2-40B4-BE49-F238E27FC236}">
                <a16:creationId xmlns:a16="http://schemas.microsoft.com/office/drawing/2014/main" id="{B29BDFAB-9217-4C7B-AA70-1FCBBDD22F92}"/>
              </a:ext>
            </a:extLst>
          </p:cNvPr>
          <p:cNvSpPr>
            <a:spLocks noGrp="1"/>
          </p:cNvSpPr>
          <p:nvPr>
            <p:ph type="body" sz="half" idx="2"/>
          </p:nvPr>
        </p:nvSpPr>
        <p:spPr>
          <a:xfrm>
            <a:off x="1450329" y="3145992"/>
            <a:ext cx="5524404" cy="2828462"/>
          </a:xfrm>
        </p:spPr>
        <p:txBody>
          <a:bodyPr>
            <a:normAutofit fontScale="92500" lnSpcReduction="20000"/>
          </a:bodyPr>
          <a:lstStyle/>
          <a:p>
            <a:r>
              <a:rPr lang="en-US" dirty="0"/>
              <a:t>On 10-9-19 at the request of the Parks and Recreation Advisory Committee, the Topsail Beach Board of Commissioners approved the preliminary Bike Walk Plan and requested the Parks and Recreation Advisory Committee to consider specific options detailed in the Plan.  A complete copy of the Plan can be found on the Town’s website at </a:t>
            </a:r>
            <a:r>
              <a:rPr lang="en-US" dirty="0">
                <a:hlinkClick r:id="rId3"/>
              </a:rPr>
              <a:t>https://topsailbeach.org/Portals/0/Topsail/Departments/Community%20Development/Documents/ADOPTED%20Topsail-Beach-Walks-and-Bikes_ADOPTED%2010-9-19.pdf?ver=pMdiEpGf2DtmOwSImYxqmQ%3d%3d</a:t>
            </a:r>
            <a:endParaRPr lang="en-US" dirty="0"/>
          </a:p>
          <a:p>
            <a:endParaRPr lang="en-US" dirty="0"/>
          </a:p>
        </p:txBody>
      </p:sp>
    </p:spTree>
    <p:extLst>
      <p:ext uri="{BB962C8B-B14F-4D97-AF65-F5344CB8AC3E}">
        <p14:creationId xmlns:p14="http://schemas.microsoft.com/office/powerpoint/2010/main" val="88856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8713-CF33-4228-9F44-C89120286886}"/>
              </a:ext>
            </a:extLst>
          </p:cNvPr>
          <p:cNvSpPr>
            <a:spLocks noGrp="1"/>
          </p:cNvSpPr>
          <p:nvPr>
            <p:ph type="title"/>
          </p:nvPr>
        </p:nvSpPr>
        <p:spPr/>
        <p:txBody>
          <a:bodyPr>
            <a:normAutofit/>
          </a:bodyPr>
          <a:lstStyle/>
          <a:p>
            <a:r>
              <a:rPr lang="en-US" dirty="0"/>
              <a:t>Bike walk Plan Phased Implementation</a:t>
            </a:r>
            <a:br>
              <a:rPr lang="en-US" dirty="0"/>
            </a:br>
            <a:r>
              <a:rPr lang="en-US" sz="1800" dirty="0"/>
              <a:t>the plan proposed that the project be limited to North and South Anderson and divided into 3 phases with the order of implementation to be determined</a:t>
            </a:r>
          </a:p>
        </p:txBody>
      </p:sp>
      <p:sp>
        <p:nvSpPr>
          <p:cNvPr id="4" name="Content Placeholder 3">
            <a:extLst>
              <a:ext uri="{FF2B5EF4-FFF2-40B4-BE49-F238E27FC236}">
                <a16:creationId xmlns:a16="http://schemas.microsoft.com/office/drawing/2014/main" id="{0AA00C31-FE80-4C9B-A292-BB2C108B9D76}"/>
              </a:ext>
            </a:extLst>
          </p:cNvPr>
          <p:cNvSpPr>
            <a:spLocks noGrp="1"/>
          </p:cNvSpPr>
          <p:nvPr>
            <p:ph idx="1"/>
          </p:nvPr>
        </p:nvSpPr>
        <p:spPr>
          <a:xfrm>
            <a:off x="1443876" y="2010122"/>
            <a:ext cx="9603275" cy="3450613"/>
          </a:xfrm>
        </p:spPr>
        <p:txBody>
          <a:bodyPr/>
          <a:lstStyle/>
          <a:p>
            <a:r>
              <a:rPr lang="en-US" dirty="0"/>
              <a:t>North of Town Center – Town Line to Davis Avenue</a:t>
            </a:r>
          </a:p>
          <a:p>
            <a:r>
              <a:rPr lang="en-US" dirty="0"/>
              <a:t>Town Center – Davis Avenue to Crews Avenue</a:t>
            </a:r>
          </a:p>
          <a:p>
            <a:r>
              <a:rPr lang="en-US" dirty="0"/>
              <a:t>South of Town Center – Crews Avenue to Trout Avenue</a:t>
            </a:r>
          </a:p>
        </p:txBody>
      </p:sp>
    </p:spTree>
    <p:extLst>
      <p:ext uri="{BB962C8B-B14F-4D97-AF65-F5344CB8AC3E}">
        <p14:creationId xmlns:p14="http://schemas.microsoft.com/office/powerpoint/2010/main" val="463851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36DE-D130-4BB0-B6F0-0CDEB5009B6B}"/>
              </a:ext>
            </a:extLst>
          </p:cNvPr>
          <p:cNvSpPr>
            <a:spLocks noGrp="1"/>
          </p:cNvSpPr>
          <p:nvPr>
            <p:ph type="title"/>
          </p:nvPr>
        </p:nvSpPr>
        <p:spPr/>
        <p:txBody>
          <a:bodyPr/>
          <a:lstStyle/>
          <a:p>
            <a:r>
              <a:rPr lang="en-US" dirty="0"/>
              <a:t>Existing Conditions</a:t>
            </a:r>
            <a:br>
              <a:rPr lang="en-US" dirty="0"/>
            </a:br>
            <a:r>
              <a:rPr lang="en-US" dirty="0"/>
              <a:t>north of Town Center</a:t>
            </a:r>
          </a:p>
        </p:txBody>
      </p:sp>
      <p:pic>
        <p:nvPicPr>
          <p:cNvPr id="5" name="Content Placeholder 4">
            <a:extLst>
              <a:ext uri="{FF2B5EF4-FFF2-40B4-BE49-F238E27FC236}">
                <a16:creationId xmlns:a16="http://schemas.microsoft.com/office/drawing/2014/main" id="{FD180C35-7337-4B65-91E6-035ED031FC51}"/>
              </a:ext>
            </a:extLst>
          </p:cNvPr>
          <p:cNvPicPr>
            <a:picLocks noGrp="1" noChangeAspect="1"/>
          </p:cNvPicPr>
          <p:nvPr>
            <p:ph idx="1"/>
          </p:nvPr>
        </p:nvPicPr>
        <p:blipFill>
          <a:blip r:embed="rId2"/>
          <a:stretch>
            <a:fillRect/>
          </a:stretch>
        </p:blipFill>
        <p:spPr>
          <a:xfrm>
            <a:off x="2760029" y="1893578"/>
            <a:ext cx="7763985" cy="3794775"/>
          </a:xfrm>
        </p:spPr>
      </p:pic>
    </p:spTree>
    <p:extLst>
      <p:ext uri="{BB962C8B-B14F-4D97-AF65-F5344CB8AC3E}">
        <p14:creationId xmlns:p14="http://schemas.microsoft.com/office/powerpoint/2010/main" val="327755889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5597</TotalTime>
  <Words>2226</Words>
  <Application>Microsoft Office PowerPoint</Application>
  <PresentationFormat>Widescreen</PresentationFormat>
  <Paragraphs>152</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Courier New</vt:lpstr>
      <vt:lpstr>Gill Sans MT</vt:lpstr>
      <vt:lpstr>Gallery</vt:lpstr>
      <vt:lpstr>Topsail Beach Bike walk Path </vt:lpstr>
      <vt:lpstr>What has been done so far?</vt:lpstr>
      <vt:lpstr>Survey Results Question: What Do you Consider to be the most important transportation issues facing the Town? (Select up to Three)</vt:lpstr>
      <vt:lpstr>Survey Results Question: how do you rate the walking conditions in topsail beach?</vt:lpstr>
      <vt:lpstr>Survey Results Question: how do you rate biking conditions in topsail beach?</vt:lpstr>
      <vt:lpstr>Survey Results Question: In regards to transforming topsail Beach into a more bicycle and pedestrian friendly town, what do you think would be the most important accomplishment?</vt:lpstr>
      <vt:lpstr>Board of Commissioners Approve Preliminary Bike Walk Plan</vt:lpstr>
      <vt:lpstr>Bike walk Plan Phased Implementation the plan proposed that the project be limited to North and South Anderson and divided into 3 phases with the order of implementation to be determined</vt:lpstr>
      <vt:lpstr>Existing Conditions north of Town Center</vt:lpstr>
      <vt:lpstr>Existing Conditions Town Center</vt:lpstr>
      <vt:lpstr>Existing Conditions South of Town Center</vt:lpstr>
      <vt:lpstr>Citizens advisory committee</vt:lpstr>
      <vt:lpstr>Field investigations North of Town Center</vt:lpstr>
      <vt:lpstr>Field investigations Town center</vt:lpstr>
      <vt:lpstr>Field investigations south of town center</vt:lpstr>
      <vt:lpstr>Priority and options</vt:lpstr>
      <vt:lpstr>North of town center - options</vt:lpstr>
      <vt:lpstr>North of town center – option 1 5-foot Multi-Use Path on the West Side of Anderson  and a 4-foot Bike Lane on both sides of Anderson </vt:lpstr>
      <vt:lpstr>North of town center – option 2 8-foot Multi-Use Path on the West Side of Anderson  and no Bike Lanes </vt:lpstr>
      <vt:lpstr>North of town center – option 2 Photo of Approximate location of 8’ Multi-Use Path North of Town Center</vt:lpstr>
      <vt:lpstr>North of town center – option 2 Photo of Emerald Isle Multi-Use Path</vt:lpstr>
      <vt:lpstr>Town Center Options</vt:lpstr>
      <vt:lpstr>Town Center – Option 1</vt:lpstr>
      <vt:lpstr>Town Center – Option 1 The photo Below is an example of parallel Parking on one side of the Street and angled Parking on the other side of the street. The photo was taken on Roland Avenue in Surf City by Hardees</vt:lpstr>
      <vt:lpstr>Town center - option 2</vt:lpstr>
      <vt:lpstr>Town center - option 2 Below is a photo of a mockup in front of Cora’s Deli showing how Angled Parking and a 7.5’ sidewalk would look. The left edge of the Sidewalk is on the Property Line</vt:lpstr>
      <vt:lpstr>South of town center - options</vt:lpstr>
      <vt:lpstr>South of town center – option 1</vt:lpstr>
      <vt:lpstr>South of town center – option 2</vt:lpstr>
      <vt:lpstr>South of town center – option 2 Photo of Approximate location of 8’ Multi-Use Path South of Town Center</vt:lpstr>
      <vt:lpstr> South of Town Center Feasibility Study</vt:lpstr>
      <vt:lpstr>Gallant Feasibility Study</vt:lpstr>
      <vt:lpstr>Gallant Feasibility Study (Con’t)</vt:lpstr>
      <vt:lpstr>South of Town Center – Estimated Costs (Gallant Study Option 1A &amp; Option 1)</vt:lpstr>
      <vt:lpstr>South of Town Center – Option 1 Gallant Study (option 1A) Pros and Cons 5-ft Multi-Use Path on the East Side of Anderson and a  4-ft Bike Lane on both sides of Anderson</vt:lpstr>
      <vt:lpstr>South of Town Center – Option 1 Gallant Study (option 1A) Pros and Cons 5-ft Multi-Use Path (MUP) on the East Side of Anderson and a  4-ft Bike Lane on both sides of Anderson</vt:lpstr>
      <vt:lpstr>South of Town Center – Option 2 Gallant Study (option 1) Pros and Cons 8-ft Multi-Use Path on the East Side of Anderson and no Bike Lanes</vt:lpstr>
      <vt:lpstr>South of Town Center – Option 2 Gallant Study (option 1) Pros and Cons 8-ft Multi-Use Path on the East Side of Anderson and no Bike Lanes</vt:lpstr>
      <vt:lpstr>Bike Walk Plan Summary</vt:lpstr>
      <vt:lpstr>Public Forum - march 16, 2021 - 6 pm via Zoom  please provide comments on the following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Topsail Beach Bike walk Path</dc:title>
  <dc:creator>Rodney Dillman</dc:creator>
  <cp:lastModifiedBy>Jennifer Beard</cp:lastModifiedBy>
  <cp:revision>53</cp:revision>
  <dcterms:created xsi:type="dcterms:W3CDTF">2021-02-10T19:22:57Z</dcterms:created>
  <dcterms:modified xsi:type="dcterms:W3CDTF">2021-02-24T16:07:25Z</dcterms:modified>
</cp:coreProperties>
</file>